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7" r:id="rId2"/>
    <p:sldId id="256" r:id="rId3"/>
    <p:sldId id="258" r:id="rId4"/>
  </p:sldIdLst>
  <p:sldSz cx="6858000" cy="9144000" type="letter"/>
  <p:notesSz cx="6858000" cy="9144000"/>
  <p:defaultTextStyle>
    <a:defPPr>
      <a:defRPr lang="en-US"/>
    </a:defPPr>
    <a:lvl1pPr marL="0" algn="l" defTabSz="432465" rtl="0" eaLnBrk="1" latinLnBrk="0" hangingPunct="1">
      <a:defRPr sz="1700" kern="1200">
        <a:solidFill>
          <a:schemeClr val="tx1"/>
        </a:solidFill>
        <a:latin typeface="+mn-lt"/>
        <a:ea typeface="+mn-ea"/>
        <a:cs typeface="+mn-cs"/>
      </a:defRPr>
    </a:lvl1pPr>
    <a:lvl2pPr marL="432465" algn="l" defTabSz="432465" rtl="0" eaLnBrk="1" latinLnBrk="0" hangingPunct="1">
      <a:defRPr sz="1700" kern="1200">
        <a:solidFill>
          <a:schemeClr val="tx1"/>
        </a:solidFill>
        <a:latin typeface="+mn-lt"/>
        <a:ea typeface="+mn-ea"/>
        <a:cs typeface="+mn-cs"/>
      </a:defRPr>
    </a:lvl2pPr>
    <a:lvl3pPr marL="864931" algn="l" defTabSz="432465" rtl="0" eaLnBrk="1" latinLnBrk="0" hangingPunct="1">
      <a:defRPr sz="1700" kern="1200">
        <a:solidFill>
          <a:schemeClr val="tx1"/>
        </a:solidFill>
        <a:latin typeface="+mn-lt"/>
        <a:ea typeface="+mn-ea"/>
        <a:cs typeface="+mn-cs"/>
      </a:defRPr>
    </a:lvl3pPr>
    <a:lvl4pPr marL="1297396" algn="l" defTabSz="432465" rtl="0" eaLnBrk="1" latinLnBrk="0" hangingPunct="1">
      <a:defRPr sz="1700" kern="1200">
        <a:solidFill>
          <a:schemeClr val="tx1"/>
        </a:solidFill>
        <a:latin typeface="+mn-lt"/>
        <a:ea typeface="+mn-ea"/>
        <a:cs typeface="+mn-cs"/>
      </a:defRPr>
    </a:lvl4pPr>
    <a:lvl5pPr marL="1729862" algn="l" defTabSz="432465" rtl="0" eaLnBrk="1" latinLnBrk="0" hangingPunct="1">
      <a:defRPr sz="1700" kern="1200">
        <a:solidFill>
          <a:schemeClr val="tx1"/>
        </a:solidFill>
        <a:latin typeface="+mn-lt"/>
        <a:ea typeface="+mn-ea"/>
        <a:cs typeface="+mn-cs"/>
      </a:defRPr>
    </a:lvl5pPr>
    <a:lvl6pPr marL="2162327" algn="l" defTabSz="432465" rtl="0" eaLnBrk="1" latinLnBrk="0" hangingPunct="1">
      <a:defRPr sz="1700" kern="1200">
        <a:solidFill>
          <a:schemeClr val="tx1"/>
        </a:solidFill>
        <a:latin typeface="+mn-lt"/>
        <a:ea typeface="+mn-ea"/>
        <a:cs typeface="+mn-cs"/>
      </a:defRPr>
    </a:lvl6pPr>
    <a:lvl7pPr marL="2594793" algn="l" defTabSz="432465" rtl="0" eaLnBrk="1" latinLnBrk="0" hangingPunct="1">
      <a:defRPr sz="1700" kern="1200">
        <a:solidFill>
          <a:schemeClr val="tx1"/>
        </a:solidFill>
        <a:latin typeface="+mn-lt"/>
        <a:ea typeface="+mn-ea"/>
        <a:cs typeface="+mn-cs"/>
      </a:defRPr>
    </a:lvl7pPr>
    <a:lvl8pPr marL="3027258" algn="l" defTabSz="432465" rtl="0" eaLnBrk="1" latinLnBrk="0" hangingPunct="1">
      <a:defRPr sz="1700" kern="1200">
        <a:solidFill>
          <a:schemeClr val="tx1"/>
        </a:solidFill>
        <a:latin typeface="+mn-lt"/>
        <a:ea typeface="+mn-ea"/>
        <a:cs typeface="+mn-cs"/>
      </a:defRPr>
    </a:lvl8pPr>
    <a:lvl9pPr marL="3459724" algn="l" defTabSz="432465"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6600"/>
    <a:srgbClr val="00A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2" autoAdjust="0"/>
  </p:normalViewPr>
  <p:slideViewPr>
    <p:cSldViewPr snapToGrid="0" snapToObjects="1">
      <p:cViewPr>
        <p:scale>
          <a:sx n="75" d="100"/>
          <a:sy n="75" d="100"/>
        </p:scale>
        <p:origin x="-2288" y="1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43C5B-D2D6-024C-89C4-BEB2014005DC}" type="datetimeFigureOut">
              <a:rPr lang="en-US" smtClean="0"/>
              <a:pPr/>
              <a:t>9/14/14</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74ACB-5625-354A-864B-6F894F86BD0D}" type="slidenum">
              <a:rPr lang="en-US" smtClean="0"/>
              <a:pPr/>
              <a:t>‹#›</a:t>
            </a:fld>
            <a:endParaRPr lang="en-US"/>
          </a:p>
        </p:txBody>
      </p:sp>
    </p:spTree>
    <p:extLst>
      <p:ext uri="{BB962C8B-B14F-4D97-AF65-F5344CB8AC3E}">
        <p14:creationId xmlns:p14="http://schemas.microsoft.com/office/powerpoint/2010/main" val="4009863432"/>
      </p:ext>
    </p:extLst>
  </p:cSld>
  <p:clrMap bg1="lt1" tx1="dk1" bg2="lt2" tx2="dk2" accent1="accent1" accent2="accent2" accent3="accent3" accent4="accent4" accent5="accent5" accent6="accent6" hlink="hlink" folHlink="folHlink"/>
  <p:notesStyle>
    <a:lvl1pPr marL="0" algn="l" defTabSz="432465" rtl="0" eaLnBrk="1" latinLnBrk="0" hangingPunct="1">
      <a:defRPr sz="1100" kern="1200">
        <a:solidFill>
          <a:schemeClr val="tx1"/>
        </a:solidFill>
        <a:latin typeface="+mn-lt"/>
        <a:ea typeface="+mn-ea"/>
        <a:cs typeface="+mn-cs"/>
      </a:defRPr>
    </a:lvl1pPr>
    <a:lvl2pPr marL="432465" algn="l" defTabSz="432465" rtl="0" eaLnBrk="1" latinLnBrk="0" hangingPunct="1">
      <a:defRPr sz="1100" kern="1200">
        <a:solidFill>
          <a:schemeClr val="tx1"/>
        </a:solidFill>
        <a:latin typeface="+mn-lt"/>
        <a:ea typeface="+mn-ea"/>
        <a:cs typeface="+mn-cs"/>
      </a:defRPr>
    </a:lvl2pPr>
    <a:lvl3pPr marL="864931" algn="l" defTabSz="432465" rtl="0" eaLnBrk="1" latinLnBrk="0" hangingPunct="1">
      <a:defRPr sz="1100" kern="1200">
        <a:solidFill>
          <a:schemeClr val="tx1"/>
        </a:solidFill>
        <a:latin typeface="+mn-lt"/>
        <a:ea typeface="+mn-ea"/>
        <a:cs typeface="+mn-cs"/>
      </a:defRPr>
    </a:lvl3pPr>
    <a:lvl4pPr marL="1297396" algn="l" defTabSz="432465" rtl="0" eaLnBrk="1" latinLnBrk="0" hangingPunct="1">
      <a:defRPr sz="1100" kern="1200">
        <a:solidFill>
          <a:schemeClr val="tx1"/>
        </a:solidFill>
        <a:latin typeface="+mn-lt"/>
        <a:ea typeface="+mn-ea"/>
        <a:cs typeface="+mn-cs"/>
      </a:defRPr>
    </a:lvl4pPr>
    <a:lvl5pPr marL="1729862" algn="l" defTabSz="432465" rtl="0" eaLnBrk="1" latinLnBrk="0" hangingPunct="1">
      <a:defRPr sz="1100" kern="1200">
        <a:solidFill>
          <a:schemeClr val="tx1"/>
        </a:solidFill>
        <a:latin typeface="+mn-lt"/>
        <a:ea typeface="+mn-ea"/>
        <a:cs typeface="+mn-cs"/>
      </a:defRPr>
    </a:lvl5pPr>
    <a:lvl6pPr marL="2162327" algn="l" defTabSz="432465" rtl="0" eaLnBrk="1" latinLnBrk="0" hangingPunct="1">
      <a:defRPr sz="1100" kern="1200">
        <a:solidFill>
          <a:schemeClr val="tx1"/>
        </a:solidFill>
        <a:latin typeface="+mn-lt"/>
        <a:ea typeface="+mn-ea"/>
        <a:cs typeface="+mn-cs"/>
      </a:defRPr>
    </a:lvl6pPr>
    <a:lvl7pPr marL="2594793" algn="l" defTabSz="432465" rtl="0" eaLnBrk="1" latinLnBrk="0" hangingPunct="1">
      <a:defRPr sz="1100" kern="1200">
        <a:solidFill>
          <a:schemeClr val="tx1"/>
        </a:solidFill>
        <a:latin typeface="+mn-lt"/>
        <a:ea typeface="+mn-ea"/>
        <a:cs typeface="+mn-cs"/>
      </a:defRPr>
    </a:lvl7pPr>
    <a:lvl8pPr marL="3027258" algn="l" defTabSz="432465" rtl="0" eaLnBrk="1" latinLnBrk="0" hangingPunct="1">
      <a:defRPr sz="1100" kern="1200">
        <a:solidFill>
          <a:schemeClr val="tx1"/>
        </a:solidFill>
        <a:latin typeface="+mn-lt"/>
        <a:ea typeface="+mn-ea"/>
        <a:cs typeface="+mn-cs"/>
      </a:defRPr>
    </a:lvl8pPr>
    <a:lvl9pPr marL="3459724" algn="l" defTabSz="43246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32465"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Copyright 2005, Eric Dombach, Business Action, Inc. DBA The Coaches' Coach</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274ACB-5625-354A-864B-6F894F86BD0D}" type="slidenum">
              <a:rPr lang="en-US" smtClean="0"/>
              <a:pPr/>
              <a:t>1</a:t>
            </a:fld>
            <a:endParaRPr lang="en-US"/>
          </a:p>
        </p:txBody>
      </p:sp>
    </p:spTree>
    <p:extLst>
      <p:ext uri="{BB962C8B-B14F-4D97-AF65-F5344CB8AC3E}">
        <p14:creationId xmlns:p14="http://schemas.microsoft.com/office/powerpoint/2010/main" val="154476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32465"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Copyright 2005, Eric Dombach, Business Action, Inc. DBA The Coaches' Coach</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274ACB-5625-354A-864B-6F894F86BD0D}" type="slidenum">
              <a:rPr lang="en-US" smtClean="0"/>
              <a:pPr/>
              <a:t>2</a:t>
            </a:fld>
            <a:endParaRPr lang="en-US"/>
          </a:p>
        </p:txBody>
      </p:sp>
    </p:spTree>
    <p:extLst>
      <p:ext uri="{BB962C8B-B14F-4D97-AF65-F5344CB8AC3E}">
        <p14:creationId xmlns:p14="http://schemas.microsoft.com/office/powerpoint/2010/main" val="269366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32465"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Copyright 2005, Eric Dombach, Business Action, Inc. </a:t>
            </a:r>
            <a:r>
              <a:rPr lang="en-US" sz="1100" i="0" kern="1200" smtClean="0">
                <a:solidFill>
                  <a:schemeClr val="tx1"/>
                </a:solidFill>
                <a:effectLst/>
                <a:latin typeface="+mn-lt"/>
                <a:ea typeface="+mn-ea"/>
                <a:cs typeface="+mn-cs"/>
              </a:rPr>
              <a:t>DBA The Coaches' Coach</a:t>
            </a:r>
            <a:endParaRPr lang="en-US" sz="11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274ACB-5625-354A-864B-6F894F86BD0D}" type="slidenum">
              <a:rPr lang="en-US" smtClean="0"/>
              <a:pPr/>
              <a:t>3</a:t>
            </a:fld>
            <a:endParaRPr lang="en-US"/>
          </a:p>
        </p:txBody>
      </p:sp>
    </p:spTree>
    <p:extLst>
      <p:ext uri="{BB962C8B-B14F-4D97-AF65-F5344CB8AC3E}">
        <p14:creationId xmlns:p14="http://schemas.microsoft.com/office/powerpoint/2010/main" val="269366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32465" indent="0" algn="ctr">
              <a:buNone/>
              <a:defRPr>
                <a:solidFill>
                  <a:schemeClr val="tx1">
                    <a:tint val="75000"/>
                  </a:schemeClr>
                </a:solidFill>
              </a:defRPr>
            </a:lvl2pPr>
            <a:lvl3pPr marL="864931" indent="0" algn="ctr">
              <a:buNone/>
              <a:defRPr>
                <a:solidFill>
                  <a:schemeClr val="tx1">
                    <a:tint val="75000"/>
                  </a:schemeClr>
                </a:solidFill>
              </a:defRPr>
            </a:lvl3pPr>
            <a:lvl4pPr marL="1297396" indent="0" algn="ctr">
              <a:buNone/>
              <a:defRPr>
                <a:solidFill>
                  <a:schemeClr val="tx1">
                    <a:tint val="75000"/>
                  </a:schemeClr>
                </a:solidFill>
              </a:defRPr>
            </a:lvl4pPr>
            <a:lvl5pPr marL="1729862" indent="0" algn="ctr">
              <a:buNone/>
              <a:defRPr>
                <a:solidFill>
                  <a:schemeClr val="tx1">
                    <a:tint val="75000"/>
                  </a:schemeClr>
                </a:solidFill>
              </a:defRPr>
            </a:lvl5pPr>
            <a:lvl6pPr marL="2162327" indent="0" algn="ctr">
              <a:buNone/>
              <a:defRPr>
                <a:solidFill>
                  <a:schemeClr val="tx1">
                    <a:tint val="75000"/>
                  </a:schemeClr>
                </a:solidFill>
              </a:defRPr>
            </a:lvl6pPr>
            <a:lvl7pPr marL="2594793" indent="0" algn="ctr">
              <a:buNone/>
              <a:defRPr>
                <a:solidFill>
                  <a:schemeClr val="tx1">
                    <a:tint val="75000"/>
                  </a:schemeClr>
                </a:solidFill>
              </a:defRPr>
            </a:lvl7pPr>
            <a:lvl8pPr marL="3027258" indent="0" algn="ctr">
              <a:buNone/>
              <a:defRPr>
                <a:solidFill>
                  <a:schemeClr val="tx1">
                    <a:tint val="75000"/>
                  </a:schemeClr>
                </a:solidFill>
              </a:defRPr>
            </a:lvl8pPr>
            <a:lvl9pPr marL="34597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F85121-FA71-6845-BFCD-4E6565ECB8F3}"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285132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85121-FA71-6845-BFCD-4E6565ECB8F3}"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41815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879" y="512234"/>
            <a:ext cx="1234678" cy="10924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845" y="512234"/>
            <a:ext cx="3589734" cy="10924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85121-FA71-6845-BFCD-4E6565ECB8F3}"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255415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85121-FA71-6845-BFCD-4E6565ECB8F3}"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197317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4" y="5875868"/>
            <a:ext cx="5829300" cy="1816100"/>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541734" y="3875618"/>
            <a:ext cx="5829300" cy="2000250"/>
          </a:xfrm>
        </p:spPr>
        <p:txBody>
          <a:bodyPr anchor="b"/>
          <a:lstStyle>
            <a:lvl1pPr marL="0" indent="0">
              <a:buNone/>
              <a:defRPr sz="1900">
                <a:solidFill>
                  <a:schemeClr val="tx1">
                    <a:tint val="75000"/>
                  </a:schemeClr>
                </a:solidFill>
              </a:defRPr>
            </a:lvl1pPr>
            <a:lvl2pPr marL="432465" indent="0">
              <a:buNone/>
              <a:defRPr sz="1700">
                <a:solidFill>
                  <a:schemeClr val="tx1">
                    <a:tint val="75000"/>
                  </a:schemeClr>
                </a:solidFill>
              </a:defRPr>
            </a:lvl2pPr>
            <a:lvl3pPr marL="864931" indent="0">
              <a:buNone/>
              <a:defRPr sz="1500">
                <a:solidFill>
                  <a:schemeClr val="tx1">
                    <a:tint val="75000"/>
                  </a:schemeClr>
                </a:solidFill>
              </a:defRPr>
            </a:lvl3pPr>
            <a:lvl4pPr marL="1297396" indent="0">
              <a:buNone/>
              <a:defRPr sz="1300">
                <a:solidFill>
                  <a:schemeClr val="tx1">
                    <a:tint val="75000"/>
                  </a:schemeClr>
                </a:solidFill>
              </a:defRPr>
            </a:lvl4pPr>
            <a:lvl5pPr marL="1729862" indent="0">
              <a:buNone/>
              <a:defRPr sz="1300">
                <a:solidFill>
                  <a:schemeClr val="tx1">
                    <a:tint val="75000"/>
                  </a:schemeClr>
                </a:solidFill>
              </a:defRPr>
            </a:lvl5pPr>
            <a:lvl6pPr marL="2162327" indent="0">
              <a:buNone/>
              <a:defRPr sz="1300">
                <a:solidFill>
                  <a:schemeClr val="tx1">
                    <a:tint val="75000"/>
                  </a:schemeClr>
                </a:solidFill>
              </a:defRPr>
            </a:lvl6pPr>
            <a:lvl7pPr marL="2594793" indent="0">
              <a:buNone/>
              <a:defRPr sz="1300">
                <a:solidFill>
                  <a:schemeClr val="tx1">
                    <a:tint val="75000"/>
                  </a:schemeClr>
                </a:solidFill>
              </a:defRPr>
            </a:lvl7pPr>
            <a:lvl8pPr marL="3027258" indent="0">
              <a:buNone/>
              <a:defRPr sz="1300">
                <a:solidFill>
                  <a:schemeClr val="tx1">
                    <a:tint val="75000"/>
                  </a:schemeClr>
                </a:solidFill>
              </a:defRPr>
            </a:lvl8pPr>
            <a:lvl9pPr marL="345972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85121-FA71-6845-BFCD-4E6565ECB8F3}"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95816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844" y="2986617"/>
            <a:ext cx="2412206" cy="844973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0350" y="2986617"/>
            <a:ext cx="2412206" cy="844973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F85121-FA71-6845-BFCD-4E6565ECB8F3}" type="datetimeFigureOut">
              <a:rPr lang="en-US" smtClean="0"/>
              <a:pPr/>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319661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3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342900" y="2899834"/>
            <a:ext cx="3030141" cy="5268384"/>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8"/>
            <a:ext cx="3031331" cy="853016"/>
          </a:xfrm>
        </p:spPr>
        <p:txBody>
          <a:bodyPr anchor="b"/>
          <a:lstStyle>
            <a:lvl1pPr marL="0" indent="0">
              <a:buNone/>
              <a:defRPr sz="23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3483769" y="2899834"/>
            <a:ext cx="3031331" cy="5268384"/>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F85121-FA71-6845-BFCD-4E6565ECB8F3}" type="datetimeFigureOut">
              <a:rPr lang="en-US" smtClean="0"/>
              <a:pPr/>
              <a:t>9/14/14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161274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85121-FA71-6845-BFCD-4E6565ECB8F3}" type="datetimeFigureOut">
              <a:rPr lang="en-US" smtClean="0"/>
              <a:pPr/>
              <a:t>9/14/14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114259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85121-FA71-6845-BFCD-4E6565ECB8F3}" type="datetimeFigureOut">
              <a:rPr lang="en-US" smtClean="0"/>
              <a:pPr/>
              <a:t>9/14/14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338903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4" cy="154940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4" cy="6254750"/>
          </a:xfrm>
        </p:spPr>
        <p:txBody>
          <a:bodyPr/>
          <a:lstStyle>
            <a:lvl1pPr marL="0" indent="0">
              <a:buNone/>
              <a:defRPr sz="13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85121-FA71-6845-BFCD-4E6565ECB8F3}" type="datetimeFigureOut">
              <a:rPr lang="en-US" smtClean="0"/>
              <a:pPr/>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196523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0"/>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000"/>
            </a:lvl1pPr>
            <a:lvl2pPr marL="432465" indent="0">
              <a:buNone/>
              <a:defRPr sz="2600"/>
            </a:lvl2pPr>
            <a:lvl3pPr marL="864931" indent="0">
              <a:buNone/>
              <a:defRPr sz="2300"/>
            </a:lvl3pPr>
            <a:lvl4pPr marL="1297396" indent="0">
              <a:buNone/>
              <a:defRPr sz="1900"/>
            </a:lvl4pPr>
            <a:lvl5pPr marL="1729862" indent="0">
              <a:buNone/>
              <a:defRPr sz="1900"/>
            </a:lvl5pPr>
            <a:lvl6pPr marL="2162327" indent="0">
              <a:buNone/>
              <a:defRPr sz="1900"/>
            </a:lvl6pPr>
            <a:lvl7pPr marL="2594793" indent="0">
              <a:buNone/>
              <a:defRPr sz="1900"/>
            </a:lvl7pPr>
            <a:lvl8pPr marL="3027258" indent="0">
              <a:buNone/>
              <a:defRPr sz="1900"/>
            </a:lvl8pPr>
            <a:lvl9pPr marL="3459724" indent="0">
              <a:buNone/>
              <a:defRPr sz="19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3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85121-FA71-6845-BFCD-4E6565ECB8F3}" type="datetimeFigureOut">
              <a:rPr lang="en-US" smtClean="0"/>
              <a:pPr/>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A696F-F64E-4149-BCE7-C689F0D446F8}" type="slidenum">
              <a:rPr lang="en-US" smtClean="0"/>
              <a:pPr/>
              <a:t>‹#›</a:t>
            </a:fld>
            <a:endParaRPr lang="en-US"/>
          </a:p>
        </p:txBody>
      </p:sp>
    </p:spTree>
    <p:extLst>
      <p:ext uri="{BB962C8B-B14F-4D97-AF65-F5344CB8AC3E}">
        <p14:creationId xmlns:p14="http://schemas.microsoft.com/office/powerpoint/2010/main" val="19549277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6493" tIns="43247" rIns="86493" bIns="432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86493" tIns="43247" rIns="86493" bIns="432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86493" tIns="43247" rIns="86493" bIns="43247" rtlCol="0" anchor="ctr"/>
          <a:lstStyle>
            <a:lvl1pPr algn="l">
              <a:defRPr sz="1100">
                <a:solidFill>
                  <a:schemeClr val="tx1">
                    <a:tint val="75000"/>
                  </a:schemeClr>
                </a:solidFill>
              </a:defRPr>
            </a:lvl1pPr>
          </a:lstStyle>
          <a:p>
            <a:fld id="{22F85121-FA71-6845-BFCD-4E6565ECB8F3}" type="datetimeFigureOut">
              <a:rPr lang="en-US" smtClean="0"/>
              <a:pPr/>
              <a:t>9/14/14</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86493" tIns="43247" rIns="86493" bIns="43247"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86493" tIns="43247" rIns="86493" bIns="43247" rtlCol="0" anchor="ctr"/>
          <a:lstStyle>
            <a:lvl1pPr algn="r">
              <a:defRPr sz="1100">
                <a:solidFill>
                  <a:schemeClr val="tx1">
                    <a:tint val="75000"/>
                  </a:schemeClr>
                </a:solidFill>
              </a:defRPr>
            </a:lvl1pPr>
          </a:lstStyle>
          <a:p>
            <a:fld id="{7A8A696F-F64E-4149-BCE7-C689F0D446F8}" type="slidenum">
              <a:rPr lang="en-US" smtClean="0"/>
              <a:pPr/>
              <a:t>‹#›</a:t>
            </a:fld>
            <a:endParaRPr lang="en-US"/>
          </a:p>
        </p:txBody>
      </p:sp>
    </p:spTree>
    <p:extLst>
      <p:ext uri="{BB962C8B-B14F-4D97-AF65-F5344CB8AC3E}">
        <p14:creationId xmlns:p14="http://schemas.microsoft.com/office/powerpoint/2010/main" val="273096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465" rtl="0" eaLnBrk="1" latinLnBrk="0" hangingPunct="1">
        <a:spcBef>
          <a:spcPct val="0"/>
        </a:spcBef>
        <a:buNone/>
        <a:defRPr sz="4200" kern="1200">
          <a:solidFill>
            <a:schemeClr val="tx1"/>
          </a:solidFill>
          <a:latin typeface="+mj-lt"/>
          <a:ea typeface="+mj-ea"/>
          <a:cs typeface="+mj-cs"/>
        </a:defRPr>
      </a:lvl1pPr>
    </p:titleStyle>
    <p:bodyStyle>
      <a:lvl1pPr marL="324349" indent="-324349" algn="l" defTabSz="432465" rtl="0" eaLnBrk="1" latinLnBrk="0" hangingPunct="1">
        <a:spcBef>
          <a:spcPct val="20000"/>
        </a:spcBef>
        <a:buFont typeface="Arial"/>
        <a:buChar char="•"/>
        <a:defRPr sz="3000" kern="1200">
          <a:solidFill>
            <a:schemeClr val="tx1"/>
          </a:solidFill>
          <a:latin typeface="+mn-lt"/>
          <a:ea typeface="+mn-ea"/>
          <a:cs typeface="+mn-cs"/>
        </a:defRPr>
      </a:lvl1pPr>
      <a:lvl2pPr marL="702756" indent="-270291" algn="l" defTabSz="432465" rtl="0" eaLnBrk="1" latinLnBrk="0" hangingPunct="1">
        <a:spcBef>
          <a:spcPct val="20000"/>
        </a:spcBef>
        <a:buFont typeface="Arial"/>
        <a:buChar char="–"/>
        <a:defRPr sz="2600" kern="1200">
          <a:solidFill>
            <a:schemeClr val="tx1"/>
          </a:solidFill>
          <a:latin typeface="+mn-lt"/>
          <a:ea typeface="+mn-ea"/>
          <a:cs typeface="+mn-cs"/>
        </a:defRPr>
      </a:lvl2pPr>
      <a:lvl3pPr marL="1081164" indent="-216233" algn="l" defTabSz="432465" rtl="0" eaLnBrk="1" latinLnBrk="0" hangingPunct="1">
        <a:spcBef>
          <a:spcPct val="20000"/>
        </a:spcBef>
        <a:buFont typeface="Arial"/>
        <a:buChar char="•"/>
        <a:defRPr sz="2300" kern="1200">
          <a:solidFill>
            <a:schemeClr val="tx1"/>
          </a:solidFill>
          <a:latin typeface="+mn-lt"/>
          <a:ea typeface="+mn-ea"/>
          <a:cs typeface="+mn-cs"/>
        </a:defRPr>
      </a:lvl3pPr>
      <a:lvl4pPr marL="1513629" indent="-216233" algn="l" defTabSz="432465" rtl="0" eaLnBrk="1" latinLnBrk="0" hangingPunct="1">
        <a:spcBef>
          <a:spcPct val="20000"/>
        </a:spcBef>
        <a:buFont typeface="Arial"/>
        <a:buChar char="–"/>
        <a:defRPr sz="1900" kern="1200">
          <a:solidFill>
            <a:schemeClr val="tx1"/>
          </a:solidFill>
          <a:latin typeface="+mn-lt"/>
          <a:ea typeface="+mn-ea"/>
          <a:cs typeface="+mn-cs"/>
        </a:defRPr>
      </a:lvl4pPr>
      <a:lvl5pPr marL="1946095" indent="-216233" algn="l" defTabSz="432465" rtl="0" eaLnBrk="1" latinLnBrk="0" hangingPunct="1">
        <a:spcBef>
          <a:spcPct val="20000"/>
        </a:spcBef>
        <a:buFont typeface="Arial"/>
        <a:buChar char="»"/>
        <a:defRPr sz="1900" kern="1200">
          <a:solidFill>
            <a:schemeClr val="tx1"/>
          </a:solidFill>
          <a:latin typeface="+mn-lt"/>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465" rtl="0" eaLnBrk="1" latinLnBrk="0" hangingPunct="1">
        <a:defRPr sz="1700" kern="1200">
          <a:solidFill>
            <a:schemeClr val="tx1"/>
          </a:solidFill>
          <a:latin typeface="+mn-lt"/>
          <a:ea typeface="+mn-ea"/>
          <a:cs typeface="+mn-cs"/>
        </a:defRPr>
      </a:lvl1pPr>
      <a:lvl2pPr marL="432465" algn="l" defTabSz="432465" rtl="0" eaLnBrk="1" latinLnBrk="0" hangingPunct="1">
        <a:defRPr sz="1700" kern="1200">
          <a:solidFill>
            <a:schemeClr val="tx1"/>
          </a:solidFill>
          <a:latin typeface="+mn-lt"/>
          <a:ea typeface="+mn-ea"/>
          <a:cs typeface="+mn-cs"/>
        </a:defRPr>
      </a:lvl2pPr>
      <a:lvl3pPr marL="864931" algn="l" defTabSz="432465" rtl="0" eaLnBrk="1" latinLnBrk="0" hangingPunct="1">
        <a:defRPr sz="1700" kern="1200">
          <a:solidFill>
            <a:schemeClr val="tx1"/>
          </a:solidFill>
          <a:latin typeface="+mn-lt"/>
          <a:ea typeface="+mn-ea"/>
          <a:cs typeface="+mn-cs"/>
        </a:defRPr>
      </a:lvl3pPr>
      <a:lvl4pPr marL="1297396" algn="l" defTabSz="432465" rtl="0" eaLnBrk="1" latinLnBrk="0" hangingPunct="1">
        <a:defRPr sz="1700" kern="1200">
          <a:solidFill>
            <a:schemeClr val="tx1"/>
          </a:solidFill>
          <a:latin typeface="+mn-lt"/>
          <a:ea typeface="+mn-ea"/>
          <a:cs typeface="+mn-cs"/>
        </a:defRPr>
      </a:lvl4pPr>
      <a:lvl5pPr marL="1729862" algn="l" defTabSz="432465" rtl="0" eaLnBrk="1" latinLnBrk="0" hangingPunct="1">
        <a:defRPr sz="1700" kern="1200">
          <a:solidFill>
            <a:schemeClr val="tx1"/>
          </a:solidFill>
          <a:latin typeface="+mn-lt"/>
          <a:ea typeface="+mn-ea"/>
          <a:cs typeface="+mn-cs"/>
        </a:defRPr>
      </a:lvl5pPr>
      <a:lvl6pPr marL="2162327" algn="l" defTabSz="432465" rtl="0" eaLnBrk="1" latinLnBrk="0" hangingPunct="1">
        <a:defRPr sz="1700" kern="1200">
          <a:solidFill>
            <a:schemeClr val="tx1"/>
          </a:solidFill>
          <a:latin typeface="+mn-lt"/>
          <a:ea typeface="+mn-ea"/>
          <a:cs typeface="+mn-cs"/>
        </a:defRPr>
      </a:lvl6pPr>
      <a:lvl7pPr marL="2594793" algn="l" defTabSz="432465" rtl="0" eaLnBrk="1" latinLnBrk="0" hangingPunct="1">
        <a:defRPr sz="1700" kern="1200">
          <a:solidFill>
            <a:schemeClr val="tx1"/>
          </a:solidFill>
          <a:latin typeface="+mn-lt"/>
          <a:ea typeface="+mn-ea"/>
          <a:cs typeface="+mn-cs"/>
        </a:defRPr>
      </a:lvl7pPr>
      <a:lvl8pPr marL="3027258" algn="l" defTabSz="432465" rtl="0" eaLnBrk="1" latinLnBrk="0" hangingPunct="1">
        <a:defRPr sz="1700" kern="1200">
          <a:solidFill>
            <a:schemeClr val="tx1"/>
          </a:solidFill>
          <a:latin typeface="+mn-lt"/>
          <a:ea typeface="+mn-ea"/>
          <a:cs typeface="+mn-cs"/>
        </a:defRPr>
      </a:lvl8pPr>
      <a:lvl9pPr marL="3459724" algn="l" defTabSz="4324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hyperlink" Target="http://www.franchise.org"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zzling Hot Bio Template Fl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12000" cy="9203765"/>
          </a:xfrm>
          <a:prstGeom prst="rect">
            <a:avLst/>
          </a:prstGeom>
        </p:spPr>
      </p:pic>
    </p:spTree>
    <p:extLst>
      <p:ext uri="{BB962C8B-B14F-4D97-AF65-F5344CB8AC3E}">
        <p14:creationId xmlns:p14="http://schemas.microsoft.com/office/powerpoint/2010/main" val="401602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fitrocket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7501616"/>
            <a:ext cx="6908434" cy="1658601"/>
          </a:xfrm>
          <a:prstGeom prst="rect">
            <a:avLst/>
          </a:prstGeom>
        </p:spPr>
      </p:pic>
      <p:sp>
        <p:nvSpPr>
          <p:cNvPr id="33" name="Pentagon 32"/>
          <p:cNvSpPr/>
          <p:nvPr/>
        </p:nvSpPr>
        <p:spPr>
          <a:xfrm>
            <a:off x="-17378" y="6237736"/>
            <a:ext cx="1258135" cy="988379"/>
          </a:xfrm>
          <a:prstGeom prst="homePlate">
            <a:avLst>
              <a:gd name="adj" fmla="val 2011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entagon 30"/>
          <p:cNvSpPr/>
          <p:nvPr/>
        </p:nvSpPr>
        <p:spPr>
          <a:xfrm>
            <a:off x="-1392" y="4657487"/>
            <a:ext cx="1258135" cy="988379"/>
          </a:xfrm>
          <a:prstGeom prst="homePlate">
            <a:avLst>
              <a:gd name="adj" fmla="val 2011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entagon 29"/>
          <p:cNvSpPr/>
          <p:nvPr/>
        </p:nvSpPr>
        <p:spPr>
          <a:xfrm>
            <a:off x="0" y="2361903"/>
            <a:ext cx="1258135" cy="988379"/>
          </a:xfrm>
          <a:prstGeom prst="homePlate">
            <a:avLst>
              <a:gd name="adj" fmla="val 2011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1300" y="30265"/>
            <a:ext cx="1363957" cy="2523768"/>
          </a:xfrm>
          <a:prstGeom prst="rect">
            <a:avLst/>
          </a:prstGeom>
          <a:noFill/>
        </p:spPr>
        <p:txBody>
          <a:bodyPr wrap="square" rtlCol="0">
            <a:spAutoFit/>
          </a:bodyPr>
          <a:lstStyle/>
          <a:p>
            <a:r>
              <a:rPr lang="en-US" sz="15600" dirty="0" smtClean="0">
                <a:solidFill>
                  <a:srgbClr val="00AE00"/>
                </a:solidFill>
                <a:latin typeface="Impact"/>
                <a:cs typeface="Impact"/>
              </a:rPr>
              <a:t>3</a:t>
            </a:r>
            <a:endParaRPr lang="en-US" sz="15600" dirty="0">
              <a:solidFill>
                <a:srgbClr val="00AE00"/>
              </a:solidFill>
              <a:latin typeface="Impact"/>
              <a:cs typeface="Impact"/>
            </a:endParaRPr>
          </a:p>
        </p:txBody>
      </p:sp>
      <p:sp>
        <p:nvSpPr>
          <p:cNvPr id="9" name="Rectangle 8"/>
          <p:cNvSpPr/>
          <p:nvPr/>
        </p:nvSpPr>
        <p:spPr>
          <a:xfrm>
            <a:off x="0" y="0"/>
            <a:ext cx="6869758" cy="30573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254754" y="407430"/>
            <a:ext cx="4409341" cy="553998"/>
          </a:xfrm>
          <a:prstGeom prst="rect">
            <a:avLst/>
          </a:prstGeom>
          <a:noFill/>
        </p:spPr>
        <p:txBody>
          <a:bodyPr wrap="square" rtlCol="0">
            <a:spAutoFit/>
          </a:bodyPr>
          <a:lstStyle/>
          <a:p>
            <a:r>
              <a:rPr lang="en-US" sz="3000" spc="-150" dirty="0" smtClean="0">
                <a:latin typeface="Ubuntu"/>
                <a:cs typeface="Ubuntu"/>
              </a:rPr>
              <a:t>Most Important Things</a:t>
            </a:r>
            <a:endParaRPr lang="en-US" sz="3000" spc="-150" dirty="0">
              <a:latin typeface="Ubuntu"/>
              <a:cs typeface="Ubuntu"/>
            </a:endParaRPr>
          </a:p>
        </p:txBody>
      </p:sp>
      <p:sp>
        <p:nvSpPr>
          <p:cNvPr id="11" name="TextBox 10"/>
          <p:cNvSpPr txBox="1"/>
          <p:nvPr/>
        </p:nvSpPr>
        <p:spPr>
          <a:xfrm>
            <a:off x="1257253" y="791778"/>
            <a:ext cx="3927254" cy="553998"/>
          </a:xfrm>
          <a:prstGeom prst="rect">
            <a:avLst/>
          </a:prstGeom>
          <a:noFill/>
        </p:spPr>
        <p:txBody>
          <a:bodyPr wrap="square" rtlCol="0">
            <a:spAutoFit/>
          </a:bodyPr>
          <a:lstStyle/>
          <a:p>
            <a:r>
              <a:rPr lang="en-US" sz="3000" spc="-150" dirty="0" smtClean="0">
                <a:latin typeface="Ubuntu"/>
                <a:cs typeface="Ubuntu"/>
              </a:rPr>
              <a:t>To Know About Your</a:t>
            </a:r>
            <a:endParaRPr lang="en-US" sz="3000" spc="-150" dirty="0">
              <a:latin typeface="Ubuntu"/>
              <a:cs typeface="Ubuntu"/>
            </a:endParaRPr>
          </a:p>
        </p:txBody>
      </p:sp>
      <p:sp>
        <p:nvSpPr>
          <p:cNvPr id="12" name="TextBox 11"/>
          <p:cNvSpPr txBox="1"/>
          <p:nvPr/>
        </p:nvSpPr>
        <p:spPr>
          <a:xfrm>
            <a:off x="1260025" y="1160938"/>
            <a:ext cx="3751333" cy="553998"/>
          </a:xfrm>
          <a:prstGeom prst="rect">
            <a:avLst/>
          </a:prstGeom>
          <a:noFill/>
        </p:spPr>
        <p:txBody>
          <a:bodyPr wrap="square" rtlCol="0">
            <a:spAutoFit/>
          </a:bodyPr>
          <a:lstStyle/>
          <a:p>
            <a:r>
              <a:rPr lang="en-US" sz="3000" spc="-150" dirty="0" smtClean="0">
                <a:latin typeface="Ubuntu"/>
                <a:cs typeface="Ubuntu"/>
              </a:rPr>
              <a:t>Business Advisor</a:t>
            </a:r>
            <a:endParaRPr lang="en-US" sz="3000" spc="-150" dirty="0">
              <a:latin typeface="Ubuntu"/>
              <a:cs typeface="Ubuntu"/>
            </a:endParaRPr>
          </a:p>
        </p:txBody>
      </p:sp>
      <p:cxnSp>
        <p:nvCxnSpPr>
          <p:cNvPr id="14" name="Straight Connector 13"/>
          <p:cNvCxnSpPr/>
          <p:nvPr/>
        </p:nvCxnSpPr>
        <p:spPr>
          <a:xfrm>
            <a:off x="129769" y="2176918"/>
            <a:ext cx="6537589" cy="0"/>
          </a:xfrm>
          <a:prstGeom prst="line">
            <a:avLst/>
          </a:prstGeom>
          <a:ln w="3175" cmpd="sng">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3510" y="2262949"/>
            <a:ext cx="694188" cy="1107996"/>
          </a:xfrm>
          <a:prstGeom prst="rect">
            <a:avLst/>
          </a:prstGeom>
          <a:noFill/>
        </p:spPr>
        <p:txBody>
          <a:bodyPr wrap="square" rtlCol="0">
            <a:spAutoFit/>
          </a:bodyPr>
          <a:lstStyle/>
          <a:p>
            <a:r>
              <a:rPr lang="en-US" sz="6600" dirty="0" smtClean="0">
                <a:solidFill>
                  <a:schemeClr val="bg1"/>
                </a:solidFill>
                <a:latin typeface="Arial"/>
                <a:cs typeface="Arial"/>
              </a:rPr>
              <a:t>1</a:t>
            </a:r>
            <a:endParaRPr lang="en-US" sz="6600" dirty="0">
              <a:solidFill>
                <a:schemeClr val="bg1"/>
              </a:solidFill>
              <a:latin typeface="Arial"/>
              <a:cs typeface="Arial"/>
            </a:endParaRPr>
          </a:p>
        </p:txBody>
      </p:sp>
      <p:sp>
        <p:nvSpPr>
          <p:cNvPr id="21" name="TextBox 20"/>
          <p:cNvSpPr txBox="1"/>
          <p:nvPr/>
        </p:nvSpPr>
        <p:spPr>
          <a:xfrm>
            <a:off x="292118" y="4557181"/>
            <a:ext cx="694188" cy="1107996"/>
          </a:xfrm>
          <a:prstGeom prst="rect">
            <a:avLst/>
          </a:prstGeom>
          <a:noFill/>
        </p:spPr>
        <p:txBody>
          <a:bodyPr wrap="square" rtlCol="0">
            <a:spAutoFit/>
          </a:bodyPr>
          <a:lstStyle/>
          <a:p>
            <a:r>
              <a:rPr lang="en-US" sz="6600" dirty="0" smtClean="0">
                <a:solidFill>
                  <a:srgbClr val="FFFFFF"/>
                </a:solidFill>
                <a:latin typeface="Arial"/>
                <a:cs typeface="Arial"/>
              </a:rPr>
              <a:t>2</a:t>
            </a:r>
            <a:endParaRPr lang="en-US" sz="6600" dirty="0">
              <a:solidFill>
                <a:srgbClr val="FFFFFF"/>
              </a:solidFill>
              <a:latin typeface="Arial"/>
              <a:cs typeface="Arial"/>
            </a:endParaRPr>
          </a:p>
        </p:txBody>
      </p:sp>
      <p:sp>
        <p:nvSpPr>
          <p:cNvPr id="27" name="TextBox 26"/>
          <p:cNvSpPr txBox="1"/>
          <p:nvPr/>
        </p:nvSpPr>
        <p:spPr>
          <a:xfrm>
            <a:off x="276132" y="6142944"/>
            <a:ext cx="694188" cy="1107996"/>
          </a:xfrm>
          <a:prstGeom prst="rect">
            <a:avLst/>
          </a:prstGeom>
          <a:noFill/>
        </p:spPr>
        <p:txBody>
          <a:bodyPr wrap="square" rtlCol="0">
            <a:spAutoFit/>
          </a:bodyPr>
          <a:lstStyle/>
          <a:p>
            <a:r>
              <a:rPr lang="en-US" sz="6600" dirty="0" smtClean="0">
                <a:solidFill>
                  <a:srgbClr val="FFFFFF"/>
                </a:solidFill>
                <a:latin typeface="Arial"/>
                <a:cs typeface="Arial"/>
              </a:rPr>
              <a:t>3</a:t>
            </a:r>
            <a:endParaRPr lang="en-US" sz="6600" dirty="0">
              <a:solidFill>
                <a:srgbClr val="FFFFFF"/>
              </a:solidFill>
              <a:latin typeface="Arial"/>
              <a:cs typeface="Arial"/>
            </a:endParaRPr>
          </a:p>
        </p:txBody>
      </p:sp>
      <p:sp>
        <p:nvSpPr>
          <p:cNvPr id="29" name="TextBox 28"/>
          <p:cNvSpPr txBox="1"/>
          <p:nvPr/>
        </p:nvSpPr>
        <p:spPr>
          <a:xfrm>
            <a:off x="1258589" y="6300109"/>
            <a:ext cx="5506226" cy="1015663"/>
          </a:xfrm>
          <a:prstGeom prst="rect">
            <a:avLst/>
          </a:prstGeom>
          <a:noFill/>
        </p:spPr>
        <p:txBody>
          <a:bodyPr wrap="square" rtlCol="0" anchor="t">
            <a:spAutoFit/>
          </a:bodyPr>
          <a:lstStyle/>
          <a:p>
            <a:r>
              <a:rPr lang="en-US" sz="1000" dirty="0">
                <a:latin typeface="Myriad Pro"/>
                <a:cs typeface="Myriad Pro"/>
              </a:rPr>
              <a:t>Happily married to Deborah with whom he is raising four children: Jeremiah, Hannah, Judah, and Josiah. </a:t>
            </a:r>
            <a:r>
              <a:rPr lang="en-US" sz="1000" b="1" u="sng" dirty="0"/>
              <a:t>BS in Electrical Engineering from Messiah College. MBA in process with a concentration in Organizational Leadership and International </a:t>
            </a:r>
            <a:r>
              <a:rPr lang="en-US" sz="1000" b="1" u="sng" dirty="0" smtClean="0"/>
              <a:t>Finance</a:t>
            </a:r>
            <a:r>
              <a:rPr lang="en-US" sz="1000" dirty="0" smtClean="0"/>
              <a:t>. </a:t>
            </a:r>
            <a:r>
              <a:rPr lang="en-US" sz="1000" dirty="0" smtClean="0">
                <a:latin typeface="Myriad Pro"/>
                <a:cs typeface="Myriad Pro"/>
              </a:rPr>
              <a:t>Voracious </a:t>
            </a:r>
            <a:r>
              <a:rPr lang="en-US" sz="1000" dirty="0">
                <a:latin typeface="Myriad Pro"/>
                <a:cs typeface="Myriad Pro"/>
              </a:rPr>
              <a:t>reader of titles on business </a:t>
            </a:r>
            <a:r>
              <a:rPr lang="en-US" sz="1000" dirty="0" smtClean="0">
                <a:latin typeface="Myriad Pro"/>
                <a:cs typeface="Myriad Pro"/>
              </a:rPr>
              <a:t>leadership, management</a:t>
            </a:r>
            <a:r>
              <a:rPr lang="en-US" sz="1000" dirty="0">
                <a:latin typeface="Myriad Pro"/>
                <a:cs typeface="Myriad Pro"/>
              </a:rPr>
              <a:t>, investing, real estate, politics, economics, theology, philosophy, and spirituality. Avid composer and music lover. Leader of a local, gigging jazz-fusion band. Enjoys running and </a:t>
            </a:r>
            <a:r>
              <a:rPr lang="en-US" sz="1000" dirty="0" smtClean="0">
                <a:latin typeface="Myriad Pro"/>
                <a:cs typeface="Myriad Pro"/>
              </a:rPr>
              <a:t>eating</a:t>
            </a:r>
            <a:r>
              <a:rPr lang="en-US" sz="1000" dirty="0">
                <a:latin typeface="Myriad Pro"/>
                <a:cs typeface="Myriad Pro"/>
              </a:rPr>
              <a:t>!</a:t>
            </a:r>
          </a:p>
        </p:txBody>
      </p:sp>
      <p:sp>
        <p:nvSpPr>
          <p:cNvPr id="34" name="TextBox 33"/>
          <p:cNvSpPr txBox="1"/>
          <p:nvPr/>
        </p:nvSpPr>
        <p:spPr>
          <a:xfrm>
            <a:off x="1258589" y="2151414"/>
            <a:ext cx="5488394" cy="369332"/>
          </a:xfrm>
          <a:prstGeom prst="rect">
            <a:avLst/>
          </a:prstGeom>
          <a:noFill/>
        </p:spPr>
        <p:txBody>
          <a:bodyPr wrap="square" rtlCol="0" anchor="t">
            <a:spAutoFit/>
          </a:bodyPr>
          <a:lstStyle/>
          <a:p>
            <a:r>
              <a:rPr lang="en-US" sz="1800" i="1" dirty="0" smtClean="0">
                <a:solidFill>
                  <a:srgbClr val="000000"/>
                </a:solidFill>
                <a:latin typeface="Myriad Pro"/>
                <a:cs typeface="Myriad Pro"/>
              </a:rPr>
              <a:t>Award</a:t>
            </a:r>
            <a:r>
              <a:rPr lang="en-US" sz="1800" i="1" dirty="0">
                <a:solidFill>
                  <a:srgbClr val="000000"/>
                </a:solidFill>
                <a:latin typeface="Myriad Pro"/>
                <a:cs typeface="Myriad Pro"/>
              </a:rPr>
              <a:t>-</a:t>
            </a:r>
            <a:r>
              <a:rPr lang="en-US" sz="1800" i="1" dirty="0" smtClean="0">
                <a:solidFill>
                  <a:srgbClr val="000000"/>
                </a:solidFill>
                <a:latin typeface="Myriad Pro"/>
                <a:cs typeface="Myriad Pro"/>
              </a:rPr>
              <a:t>Winning Business &amp; Executive </a:t>
            </a:r>
            <a:r>
              <a:rPr lang="en-US" sz="1800" i="1" dirty="0">
                <a:solidFill>
                  <a:srgbClr val="000000"/>
                </a:solidFill>
                <a:latin typeface="Myriad Pro"/>
                <a:cs typeface="Myriad Pro"/>
              </a:rPr>
              <a:t>Coach</a:t>
            </a:r>
          </a:p>
        </p:txBody>
      </p:sp>
      <p:sp>
        <p:nvSpPr>
          <p:cNvPr id="35" name="TextBox 34"/>
          <p:cNvSpPr txBox="1"/>
          <p:nvPr/>
        </p:nvSpPr>
        <p:spPr>
          <a:xfrm>
            <a:off x="1258589" y="4438002"/>
            <a:ext cx="5488394" cy="369332"/>
          </a:xfrm>
          <a:prstGeom prst="rect">
            <a:avLst/>
          </a:prstGeom>
          <a:noFill/>
        </p:spPr>
        <p:txBody>
          <a:bodyPr wrap="square" rtlCol="0" anchor="t">
            <a:spAutoFit/>
          </a:bodyPr>
          <a:lstStyle/>
          <a:p>
            <a:r>
              <a:rPr lang="en-US" sz="1800" i="1" dirty="0">
                <a:solidFill>
                  <a:srgbClr val="000000"/>
                </a:solidFill>
                <a:latin typeface="Myriad Pro"/>
                <a:cs typeface="Myriad Pro"/>
              </a:rPr>
              <a:t>Seasoned Entrepreneur and Business Building Executive </a:t>
            </a:r>
          </a:p>
        </p:txBody>
      </p:sp>
      <p:sp>
        <p:nvSpPr>
          <p:cNvPr id="37" name="TextBox 36"/>
          <p:cNvSpPr txBox="1"/>
          <p:nvPr/>
        </p:nvSpPr>
        <p:spPr>
          <a:xfrm>
            <a:off x="1258589" y="6046038"/>
            <a:ext cx="5105884" cy="369332"/>
          </a:xfrm>
          <a:prstGeom prst="rect">
            <a:avLst/>
          </a:prstGeom>
          <a:noFill/>
        </p:spPr>
        <p:txBody>
          <a:bodyPr wrap="square" rtlCol="0" anchor="t">
            <a:spAutoFit/>
          </a:bodyPr>
          <a:lstStyle/>
          <a:p>
            <a:r>
              <a:rPr lang="en-US" sz="1800" i="1" dirty="0" smtClean="0">
                <a:solidFill>
                  <a:srgbClr val="000000"/>
                </a:solidFill>
                <a:latin typeface="Myriad Pro"/>
                <a:cs typeface="Myriad Pro"/>
              </a:rPr>
              <a:t>Husband, Father, Scholar, and Hobbyist </a:t>
            </a:r>
            <a:endParaRPr lang="en-US" sz="1800" i="1" dirty="0">
              <a:solidFill>
                <a:srgbClr val="000000"/>
              </a:solidFill>
              <a:latin typeface="Myriad Pro"/>
              <a:cs typeface="Myriad Pro"/>
            </a:endParaRPr>
          </a:p>
        </p:txBody>
      </p:sp>
      <p:sp>
        <p:nvSpPr>
          <p:cNvPr id="45" name="TextBox 44"/>
          <p:cNvSpPr txBox="1"/>
          <p:nvPr/>
        </p:nvSpPr>
        <p:spPr>
          <a:xfrm>
            <a:off x="1262248" y="1547696"/>
            <a:ext cx="3751333" cy="553998"/>
          </a:xfrm>
          <a:prstGeom prst="rect">
            <a:avLst/>
          </a:prstGeom>
          <a:noFill/>
        </p:spPr>
        <p:txBody>
          <a:bodyPr wrap="square" rtlCol="0">
            <a:spAutoFit/>
          </a:bodyPr>
          <a:lstStyle/>
          <a:p>
            <a:r>
              <a:rPr lang="en-US" sz="3000" b="1" spc="-150" dirty="0" smtClean="0">
                <a:solidFill>
                  <a:srgbClr val="00AE00"/>
                </a:solidFill>
                <a:latin typeface="Ubuntu"/>
                <a:cs typeface="Ubuntu"/>
              </a:rPr>
              <a:t>Eric Dombach</a:t>
            </a:r>
            <a:endParaRPr lang="en-US" sz="3000" b="1" spc="-150" dirty="0">
              <a:solidFill>
                <a:srgbClr val="00AE00"/>
              </a:solidFill>
              <a:latin typeface="Ubuntu"/>
              <a:cs typeface="Ubuntu"/>
            </a:endParaRPr>
          </a:p>
        </p:txBody>
      </p:sp>
      <p:sp>
        <p:nvSpPr>
          <p:cNvPr id="46" name="TextBox 45"/>
          <p:cNvSpPr txBox="1"/>
          <p:nvPr/>
        </p:nvSpPr>
        <p:spPr>
          <a:xfrm>
            <a:off x="3492845" y="7581057"/>
            <a:ext cx="3365155" cy="600164"/>
          </a:xfrm>
          <a:prstGeom prst="rect">
            <a:avLst/>
          </a:prstGeom>
          <a:noFill/>
          <a:ln>
            <a:noFill/>
          </a:ln>
        </p:spPr>
        <p:txBody>
          <a:bodyPr wrap="square" rtlCol="0">
            <a:spAutoFit/>
          </a:bodyPr>
          <a:lstStyle/>
          <a:p>
            <a:pPr algn="r"/>
            <a:r>
              <a:rPr lang="en-US" sz="1100" dirty="0" smtClean="0">
                <a:solidFill>
                  <a:schemeClr val="bg1"/>
                </a:solidFill>
                <a:latin typeface="Myriad Pro"/>
                <a:cs typeface="Myriad Pro"/>
              </a:rPr>
              <a:t>Schedule Your FREE</a:t>
            </a:r>
            <a:br>
              <a:rPr lang="en-US" sz="1100" dirty="0" smtClean="0">
                <a:solidFill>
                  <a:schemeClr val="bg1"/>
                </a:solidFill>
                <a:latin typeface="Myriad Pro"/>
                <a:cs typeface="Myriad Pro"/>
              </a:rPr>
            </a:br>
            <a:r>
              <a:rPr lang="en-US" sz="1100" dirty="0" smtClean="0">
                <a:solidFill>
                  <a:schemeClr val="bg1"/>
                </a:solidFill>
                <a:latin typeface="Myriad Pro"/>
                <a:cs typeface="Myriad Pro"/>
              </a:rPr>
              <a:t>“Business Growth Consultation”</a:t>
            </a:r>
          </a:p>
          <a:p>
            <a:pPr algn="r"/>
            <a:r>
              <a:rPr lang="en-US" sz="1100" dirty="0" smtClean="0">
                <a:solidFill>
                  <a:schemeClr val="bg1"/>
                </a:solidFill>
                <a:latin typeface="Myriad Pro"/>
                <a:cs typeface="Myriad Pro"/>
              </a:rPr>
              <a:t>Today!</a:t>
            </a:r>
            <a:endParaRPr lang="en-US" sz="1100" dirty="0">
              <a:solidFill>
                <a:schemeClr val="bg1"/>
              </a:solidFill>
              <a:latin typeface="Myriad Pro"/>
              <a:cs typeface="Myriad Pro"/>
            </a:endParaRPr>
          </a:p>
        </p:txBody>
      </p:sp>
      <p:sp>
        <p:nvSpPr>
          <p:cNvPr id="49" name="TextBox 48"/>
          <p:cNvSpPr txBox="1"/>
          <p:nvPr/>
        </p:nvSpPr>
        <p:spPr>
          <a:xfrm>
            <a:off x="4539754" y="8223320"/>
            <a:ext cx="2324881" cy="400110"/>
          </a:xfrm>
          <a:prstGeom prst="rect">
            <a:avLst/>
          </a:prstGeom>
          <a:noFill/>
          <a:ln>
            <a:noFill/>
          </a:ln>
        </p:spPr>
        <p:txBody>
          <a:bodyPr wrap="square" rtlCol="0">
            <a:spAutoFit/>
          </a:bodyPr>
          <a:lstStyle/>
          <a:p>
            <a:pPr algn="r"/>
            <a:r>
              <a:rPr lang="en-US" sz="1000" dirty="0" err="1" smtClean="0">
                <a:solidFill>
                  <a:schemeClr val="bg1"/>
                </a:solidFill>
                <a:latin typeface="Myriad Pro"/>
                <a:cs typeface="Myriad Pro"/>
              </a:rPr>
              <a:t>eric@myprofitrocket.com</a:t>
            </a:r>
            <a:r>
              <a:rPr lang="en-US" sz="1000" dirty="0" smtClean="0">
                <a:solidFill>
                  <a:schemeClr val="bg1"/>
                </a:solidFill>
                <a:latin typeface="Myriad Pro"/>
                <a:cs typeface="Myriad Pro"/>
              </a:rPr>
              <a:t/>
            </a:r>
            <a:br>
              <a:rPr lang="en-US" sz="1000" dirty="0" smtClean="0">
                <a:solidFill>
                  <a:schemeClr val="bg1"/>
                </a:solidFill>
                <a:latin typeface="Myriad Pro"/>
                <a:cs typeface="Myriad Pro"/>
              </a:rPr>
            </a:br>
            <a:r>
              <a:rPr lang="en-US" sz="1000" dirty="0" smtClean="0">
                <a:solidFill>
                  <a:schemeClr val="bg1"/>
                </a:solidFill>
                <a:latin typeface="Myriad Pro"/>
                <a:cs typeface="Myriad Pro"/>
              </a:rPr>
              <a:t>+1 (717) 201.5579</a:t>
            </a:r>
          </a:p>
        </p:txBody>
      </p:sp>
      <p:pic>
        <p:nvPicPr>
          <p:cNvPr id="2" name="Picture 1" descr="ED in su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657" y="407310"/>
            <a:ext cx="1317969" cy="1650844"/>
          </a:xfrm>
          <a:prstGeom prst="rect">
            <a:avLst/>
          </a:prstGeom>
        </p:spPr>
      </p:pic>
      <p:sp>
        <p:nvSpPr>
          <p:cNvPr id="38" name="TextBox 37"/>
          <p:cNvSpPr txBox="1"/>
          <p:nvPr/>
        </p:nvSpPr>
        <p:spPr>
          <a:xfrm>
            <a:off x="1240757" y="2410573"/>
            <a:ext cx="5506226" cy="1938992"/>
          </a:xfrm>
          <a:prstGeom prst="rect">
            <a:avLst/>
          </a:prstGeom>
          <a:noFill/>
        </p:spPr>
        <p:txBody>
          <a:bodyPr wrap="square" rtlCol="0" anchor="t">
            <a:spAutoFit/>
          </a:bodyPr>
          <a:lstStyle/>
          <a:p>
            <a:r>
              <a:rPr lang="en-US" sz="1000" dirty="0">
                <a:latin typeface="Myriad Pro"/>
                <a:cs typeface="Myriad Pro"/>
              </a:rPr>
              <a:t>Professional business and executive coach to more than 140 privately held companies on 5 continents over </a:t>
            </a:r>
            <a:r>
              <a:rPr lang="en-US" sz="1000" dirty="0" smtClean="0">
                <a:latin typeface="Myriad Pro"/>
                <a:cs typeface="Myriad Pro"/>
              </a:rPr>
              <a:t>the last 12 </a:t>
            </a:r>
            <a:r>
              <a:rPr lang="en-US" sz="1000" dirty="0">
                <a:latin typeface="Myriad Pro"/>
                <a:cs typeface="Myriad Pro"/>
              </a:rPr>
              <a:t>years. Founded a business and executive coaching firm comprised of 7 business coaching franchise units </a:t>
            </a:r>
            <a:r>
              <a:rPr lang="en-US" sz="1000" b="1" u="sng" dirty="0">
                <a:latin typeface="Myriad Pro"/>
                <a:cs typeface="Myriad Pro"/>
              </a:rPr>
              <a:t>delivering $1 million+ USD in revenue, 23% operating profit, and average annual growth rate of 140% per year</a:t>
            </a:r>
            <a:r>
              <a:rPr lang="en-US" sz="1000" dirty="0">
                <a:latin typeface="Myriad Pro"/>
                <a:cs typeface="Myriad Pro"/>
              </a:rPr>
              <a:t>. Executed a regional marketing strategy, implemented CRM system and sales process, developed a proprietary service-delivery methodology, and recruited local executive leadership talent to service clients. </a:t>
            </a:r>
            <a:r>
              <a:rPr lang="en-US" sz="1000" b="1" u="sng" dirty="0">
                <a:latin typeface="Myriad Pro"/>
                <a:cs typeface="Myriad Pro"/>
              </a:rPr>
              <a:t>Sold the firm to employees for 7-figures and an 800% return on capital</a:t>
            </a:r>
            <a:r>
              <a:rPr lang="en-US" sz="1000" dirty="0">
                <a:latin typeface="Myriad Pro"/>
                <a:cs typeface="Myriad Pro"/>
              </a:rPr>
              <a:t>. Received the 2005 International Franchising Association, Franchisee of the Year Award (</a:t>
            </a:r>
            <a:r>
              <a:rPr lang="en-US" sz="1000" u="sng" dirty="0">
                <a:latin typeface="Myriad Pro"/>
                <a:cs typeface="Myriad Pro"/>
                <a:hlinkClick r:id="rId5"/>
              </a:rPr>
              <a:t>www.franchise.org</a:t>
            </a:r>
            <a:r>
              <a:rPr lang="en-US" sz="1000" dirty="0">
                <a:latin typeface="Myriad Pro"/>
                <a:cs typeface="Myriad Pro"/>
              </a:rPr>
              <a:t>) Has trained more than 1,300 independent and franchised business coaches in the United States, Canada, Mexico, Europe, and Australasian markets in his trademarked business coaching </a:t>
            </a:r>
            <a:r>
              <a:rPr lang="en-US" sz="1000" dirty="0" smtClean="0">
                <a:latin typeface="Myriad Pro"/>
                <a:cs typeface="Myriad Pro"/>
              </a:rPr>
              <a:t>system, </a:t>
            </a:r>
            <a:r>
              <a:rPr lang="en-US" sz="1000" i="1" dirty="0">
                <a:latin typeface="Myriad Pro"/>
                <a:cs typeface="Myriad Pro"/>
              </a:rPr>
              <a:t>The 5 Steps to Business Freedom</a:t>
            </a:r>
            <a:r>
              <a:rPr lang="en-US" sz="1000" dirty="0">
                <a:latin typeface="Myriad Pro"/>
                <a:cs typeface="Myriad Pro"/>
              </a:rPr>
              <a:t>™ and </a:t>
            </a:r>
            <a:r>
              <a:rPr lang="en-US" sz="1000" i="1" dirty="0">
                <a:latin typeface="Myriad Pro"/>
                <a:cs typeface="Myriad Pro"/>
              </a:rPr>
              <a:t>The 21 Silver Bullets</a:t>
            </a:r>
            <a:r>
              <a:rPr lang="en-US" sz="1000" dirty="0">
                <a:latin typeface="Myriad Pro"/>
                <a:cs typeface="Myriad Pro"/>
              </a:rPr>
              <a:t>™. Has published hundreds of industry articles, white papers, and books, including </a:t>
            </a:r>
            <a:r>
              <a:rPr lang="en-US" sz="1000" u="sng" dirty="0">
                <a:latin typeface="Myriad Pro"/>
                <a:cs typeface="Myriad Pro"/>
              </a:rPr>
              <a:t>The Million Dollar Business Coaching Firm</a:t>
            </a:r>
            <a:r>
              <a:rPr lang="en-US" sz="1000" dirty="0">
                <a:latin typeface="Myriad Pro"/>
                <a:cs typeface="Myriad Pro"/>
              </a:rPr>
              <a:t> on </a:t>
            </a:r>
            <a:r>
              <a:rPr lang="en-US" sz="1000" dirty="0" smtClean="0">
                <a:latin typeface="Myriad Pro"/>
                <a:cs typeface="Myriad Pro"/>
              </a:rPr>
              <a:t>Amazon. </a:t>
            </a:r>
            <a:endParaRPr lang="en-US" sz="1000" dirty="0">
              <a:latin typeface="Myriad Pro"/>
              <a:cs typeface="Myriad Pro"/>
            </a:endParaRPr>
          </a:p>
        </p:txBody>
      </p:sp>
      <p:sp>
        <p:nvSpPr>
          <p:cNvPr id="25" name="TextBox 24"/>
          <p:cNvSpPr txBox="1"/>
          <p:nvPr/>
        </p:nvSpPr>
        <p:spPr>
          <a:xfrm>
            <a:off x="1265814" y="4701802"/>
            <a:ext cx="5506226" cy="1169551"/>
          </a:xfrm>
          <a:prstGeom prst="rect">
            <a:avLst/>
          </a:prstGeom>
          <a:noFill/>
        </p:spPr>
        <p:txBody>
          <a:bodyPr wrap="square" rtlCol="0" anchor="t">
            <a:spAutoFit/>
          </a:bodyPr>
          <a:lstStyle/>
          <a:p>
            <a:r>
              <a:rPr lang="en-US" sz="1000" dirty="0">
                <a:latin typeface="Myriad Pro"/>
                <a:cs typeface="Myriad Pro"/>
              </a:rPr>
              <a:t>Founder </a:t>
            </a:r>
            <a:r>
              <a:rPr lang="en-US" sz="1000" dirty="0" smtClean="0">
                <a:latin typeface="Myriad Pro"/>
                <a:cs typeface="Myriad Pro"/>
              </a:rPr>
              <a:t>of </a:t>
            </a:r>
            <a:r>
              <a:rPr lang="en-US" sz="1000" i="1" dirty="0">
                <a:latin typeface="Myriad Pro"/>
                <a:cs typeface="Myriad Pro"/>
              </a:rPr>
              <a:t>STEAM Online Marketing</a:t>
            </a:r>
            <a:r>
              <a:rPr lang="en-US" sz="1000" dirty="0">
                <a:latin typeface="Myriad Pro"/>
                <a:cs typeface="Myriad Pro"/>
              </a:rPr>
              <a:t>, a digital marketing agency with 6 U.S. based managers and more than 40 contractors servicing small to mid-sized companies on three continents. </a:t>
            </a:r>
            <a:r>
              <a:rPr lang="en-US" sz="1000" b="1" u="sng" dirty="0">
                <a:latin typeface="Myriad Pro"/>
                <a:cs typeface="Myriad Pro"/>
              </a:rPr>
              <a:t>Delivered $500,000 in sales in the company’s first year with no debt, no outside investment, and a 13% distribution of operating profit</a:t>
            </a:r>
            <a:r>
              <a:rPr lang="en-US" sz="1000" dirty="0">
                <a:latin typeface="Myriad Pro"/>
                <a:cs typeface="Myriad Pro"/>
              </a:rPr>
              <a:t> to the co-founders in year one. </a:t>
            </a:r>
            <a:r>
              <a:rPr lang="en-US" sz="1000" dirty="0" smtClean="0">
                <a:latin typeface="Myriad Pro"/>
                <a:cs typeface="Myriad Pro"/>
              </a:rPr>
              <a:t>In </a:t>
            </a:r>
            <a:r>
              <a:rPr lang="en-US" sz="1000" dirty="0">
                <a:latin typeface="Myriad Pro"/>
                <a:cs typeface="Myriad Pro"/>
              </a:rPr>
              <a:t>1.5 years, turned around a failing franchise brand for a national, multi-brand franchisor. </a:t>
            </a:r>
            <a:r>
              <a:rPr lang="en-US" sz="1000" b="1" u="sng" dirty="0">
                <a:latin typeface="Myriad Pro"/>
                <a:cs typeface="Myriad Pro"/>
              </a:rPr>
              <a:t>Drove franchisee failure rate from 57% down to 4% within 18 </a:t>
            </a:r>
            <a:r>
              <a:rPr lang="en-US" sz="1000" b="1" u="sng" dirty="0" smtClean="0">
                <a:latin typeface="Myriad Pro"/>
                <a:cs typeface="Myriad Pro"/>
              </a:rPr>
              <a:t>months and </a:t>
            </a:r>
            <a:r>
              <a:rPr lang="en-US" sz="1000" b="1" u="sng" dirty="0">
                <a:latin typeface="Myriad Pro"/>
                <a:cs typeface="Myriad Pro"/>
              </a:rPr>
              <a:t>grew active units from 13 to </a:t>
            </a:r>
            <a:r>
              <a:rPr lang="en-US" sz="1000" b="1" u="sng" dirty="0" smtClean="0">
                <a:latin typeface="Myriad Pro"/>
                <a:cs typeface="Myriad Pro"/>
              </a:rPr>
              <a:t>41. Delivered </a:t>
            </a:r>
            <a:r>
              <a:rPr lang="en-US" sz="1000" b="1" u="sng" dirty="0">
                <a:latin typeface="Myriad Pro"/>
                <a:cs typeface="Myriad Pro"/>
              </a:rPr>
              <a:t>$1,500,000 USD of regional development and franchise awards</a:t>
            </a:r>
            <a:r>
              <a:rPr lang="en-US" sz="1000" b="1" dirty="0">
                <a:latin typeface="Myriad Pro"/>
                <a:cs typeface="Myriad Pro"/>
              </a:rPr>
              <a:t> </a:t>
            </a:r>
            <a:r>
              <a:rPr lang="en-US" sz="1000" dirty="0">
                <a:latin typeface="Myriad Pro"/>
                <a:cs typeface="Myriad Pro"/>
              </a:rPr>
              <a:t>in North America and Europe, a 222% </a:t>
            </a:r>
            <a:r>
              <a:rPr lang="en-US" sz="1000" dirty="0" smtClean="0">
                <a:latin typeface="Myriad Pro"/>
                <a:cs typeface="Myriad Pro"/>
              </a:rPr>
              <a:t>increase.</a:t>
            </a:r>
            <a:endParaRPr lang="en-US" sz="1000" dirty="0">
              <a:latin typeface="Myriad Pro"/>
              <a:cs typeface="Myriad Pro"/>
            </a:endParaRPr>
          </a:p>
        </p:txBody>
      </p:sp>
    </p:spTree>
    <p:extLst>
      <p:ext uri="{BB962C8B-B14F-4D97-AF65-F5344CB8AC3E}">
        <p14:creationId xmlns:p14="http://schemas.microsoft.com/office/powerpoint/2010/main" val="48826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entagon 32"/>
          <p:cNvSpPr/>
          <p:nvPr/>
        </p:nvSpPr>
        <p:spPr>
          <a:xfrm>
            <a:off x="0" y="6510537"/>
            <a:ext cx="1258135" cy="1141078"/>
          </a:xfrm>
          <a:prstGeom prst="homePlate">
            <a:avLst>
              <a:gd name="adj" fmla="val 20117"/>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entagon 31"/>
          <p:cNvSpPr/>
          <p:nvPr/>
        </p:nvSpPr>
        <p:spPr>
          <a:xfrm>
            <a:off x="0" y="5126978"/>
            <a:ext cx="1258135" cy="1141078"/>
          </a:xfrm>
          <a:prstGeom prst="homePlate">
            <a:avLst>
              <a:gd name="adj" fmla="val 20117"/>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entagon 30"/>
          <p:cNvSpPr/>
          <p:nvPr/>
        </p:nvSpPr>
        <p:spPr>
          <a:xfrm>
            <a:off x="0" y="3782836"/>
            <a:ext cx="1258135" cy="1141078"/>
          </a:xfrm>
          <a:prstGeom prst="homePlate">
            <a:avLst>
              <a:gd name="adj" fmla="val 20117"/>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entagon 29"/>
          <p:cNvSpPr/>
          <p:nvPr/>
        </p:nvSpPr>
        <p:spPr>
          <a:xfrm>
            <a:off x="0" y="2475744"/>
            <a:ext cx="1258135" cy="1141078"/>
          </a:xfrm>
          <a:prstGeom prst="homePlate">
            <a:avLst>
              <a:gd name="adj" fmla="val 20117"/>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7587" y="82922"/>
            <a:ext cx="1363957" cy="2215991"/>
          </a:xfrm>
          <a:prstGeom prst="rect">
            <a:avLst/>
          </a:prstGeom>
          <a:noFill/>
        </p:spPr>
        <p:txBody>
          <a:bodyPr wrap="square" rtlCol="0">
            <a:spAutoFit/>
          </a:bodyPr>
          <a:lstStyle/>
          <a:p>
            <a:r>
              <a:rPr lang="en-US" sz="13800" dirty="0" smtClean="0">
                <a:solidFill>
                  <a:srgbClr val="FF6600"/>
                </a:solidFill>
                <a:latin typeface="Impact"/>
                <a:cs typeface="Impact"/>
              </a:rPr>
              <a:t>4</a:t>
            </a:r>
            <a:endParaRPr lang="en-US" sz="13800" dirty="0">
              <a:solidFill>
                <a:srgbClr val="FF6600"/>
              </a:solidFill>
              <a:latin typeface="Impact"/>
              <a:cs typeface="Impact"/>
            </a:endParaRPr>
          </a:p>
        </p:txBody>
      </p:sp>
      <p:sp>
        <p:nvSpPr>
          <p:cNvPr id="9" name="Rectangle 8"/>
          <p:cNvSpPr/>
          <p:nvPr/>
        </p:nvSpPr>
        <p:spPr>
          <a:xfrm>
            <a:off x="0" y="0"/>
            <a:ext cx="6869758" cy="305731"/>
          </a:xfrm>
          <a:prstGeom prst="rect">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34732" y="393714"/>
            <a:ext cx="4409341" cy="584776"/>
          </a:xfrm>
          <a:prstGeom prst="rect">
            <a:avLst/>
          </a:prstGeom>
          <a:noFill/>
        </p:spPr>
        <p:txBody>
          <a:bodyPr wrap="square" rtlCol="0">
            <a:spAutoFit/>
          </a:bodyPr>
          <a:lstStyle/>
          <a:p>
            <a:r>
              <a:rPr lang="en-US" sz="3200" spc="-150" dirty="0" smtClean="0">
                <a:solidFill>
                  <a:schemeClr val="accent1">
                    <a:lumMod val="50000"/>
                  </a:schemeClr>
                </a:solidFill>
                <a:latin typeface="Arial"/>
                <a:cs typeface="Arial"/>
              </a:rPr>
              <a:t>Most Important Things</a:t>
            </a:r>
            <a:endParaRPr lang="en-US" sz="3200" spc="-150" dirty="0">
              <a:solidFill>
                <a:schemeClr val="accent1">
                  <a:lumMod val="50000"/>
                </a:schemeClr>
              </a:solidFill>
              <a:latin typeface="Arial"/>
              <a:cs typeface="Arial"/>
            </a:endParaRPr>
          </a:p>
        </p:txBody>
      </p:sp>
      <p:sp>
        <p:nvSpPr>
          <p:cNvPr id="11" name="TextBox 10"/>
          <p:cNvSpPr txBox="1"/>
          <p:nvPr/>
        </p:nvSpPr>
        <p:spPr>
          <a:xfrm>
            <a:off x="1047232" y="805275"/>
            <a:ext cx="3927254" cy="584776"/>
          </a:xfrm>
          <a:prstGeom prst="rect">
            <a:avLst/>
          </a:prstGeom>
          <a:noFill/>
        </p:spPr>
        <p:txBody>
          <a:bodyPr wrap="square" rtlCol="0">
            <a:spAutoFit/>
          </a:bodyPr>
          <a:lstStyle/>
          <a:p>
            <a:r>
              <a:rPr lang="en-US" sz="3200" spc="-150" dirty="0" smtClean="0">
                <a:solidFill>
                  <a:srgbClr val="254061"/>
                </a:solidFill>
                <a:latin typeface="Arial"/>
                <a:cs typeface="Arial"/>
              </a:rPr>
              <a:t>To Know About Your</a:t>
            </a:r>
            <a:endParaRPr lang="en-US" sz="3200" spc="-150" dirty="0">
              <a:solidFill>
                <a:srgbClr val="254061"/>
              </a:solidFill>
              <a:latin typeface="Arial"/>
              <a:cs typeface="Arial"/>
            </a:endParaRPr>
          </a:p>
        </p:txBody>
      </p:sp>
      <p:sp>
        <p:nvSpPr>
          <p:cNvPr id="12" name="TextBox 11"/>
          <p:cNvSpPr txBox="1"/>
          <p:nvPr/>
        </p:nvSpPr>
        <p:spPr>
          <a:xfrm>
            <a:off x="1070006" y="1201648"/>
            <a:ext cx="3751333" cy="584776"/>
          </a:xfrm>
          <a:prstGeom prst="rect">
            <a:avLst/>
          </a:prstGeom>
          <a:noFill/>
        </p:spPr>
        <p:txBody>
          <a:bodyPr wrap="square" rtlCol="0">
            <a:spAutoFit/>
          </a:bodyPr>
          <a:lstStyle/>
          <a:p>
            <a:r>
              <a:rPr lang="en-US" sz="3200" spc="-150" dirty="0" smtClean="0">
                <a:solidFill>
                  <a:srgbClr val="254061"/>
                </a:solidFill>
                <a:latin typeface="Arial"/>
                <a:cs typeface="Arial"/>
              </a:rPr>
              <a:t>Business Coach:</a:t>
            </a:r>
            <a:endParaRPr lang="en-US" sz="3200" spc="-150" dirty="0">
              <a:solidFill>
                <a:srgbClr val="254061"/>
              </a:solidFill>
              <a:latin typeface="Arial"/>
              <a:cs typeface="Arial"/>
            </a:endParaRPr>
          </a:p>
        </p:txBody>
      </p:sp>
      <p:cxnSp>
        <p:nvCxnSpPr>
          <p:cNvPr id="14" name="Straight Connector 13"/>
          <p:cNvCxnSpPr/>
          <p:nvPr/>
        </p:nvCxnSpPr>
        <p:spPr>
          <a:xfrm>
            <a:off x="199888" y="2292983"/>
            <a:ext cx="6537589" cy="0"/>
          </a:xfrm>
          <a:prstGeom prst="line">
            <a:avLst/>
          </a:prstGeom>
          <a:ln w="3175" cmpd="sng">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3510" y="2508826"/>
            <a:ext cx="694188" cy="1107996"/>
          </a:xfrm>
          <a:prstGeom prst="rect">
            <a:avLst/>
          </a:prstGeom>
          <a:noFill/>
        </p:spPr>
        <p:txBody>
          <a:bodyPr wrap="square" rtlCol="0">
            <a:spAutoFit/>
          </a:bodyPr>
          <a:lstStyle/>
          <a:p>
            <a:r>
              <a:rPr lang="en-US" sz="6600" dirty="0" smtClean="0">
                <a:solidFill>
                  <a:schemeClr val="bg1"/>
                </a:solidFill>
                <a:latin typeface="Arial"/>
                <a:cs typeface="Arial"/>
              </a:rPr>
              <a:t>1</a:t>
            </a:r>
            <a:endParaRPr lang="en-US" sz="6600" dirty="0">
              <a:solidFill>
                <a:schemeClr val="bg1"/>
              </a:solidFill>
              <a:latin typeface="Arial"/>
              <a:cs typeface="Arial"/>
            </a:endParaRPr>
          </a:p>
        </p:txBody>
      </p:sp>
      <p:sp>
        <p:nvSpPr>
          <p:cNvPr id="20" name="TextBox 19"/>
          <p:cNvSpPr txBox="1"/>
          <p:nvPr/>
        </p:nvSpPr>
        <p:spPr>
          <a:xfrm>
            <a:off x="1258134" y="2628443"/>
            <a:ext cx="5456299" cy="1323439"/>
          </a:xfrm>
          <a:prstGeom prst="rect">
            <a:avLst/>
          </a:prstGeom>
          <a:noFill/>
        </p:spPr>
        <p:txBody>
          <a:bodyPr wrap="square" rtlCol="0">
            <a:spAutoFit/>
          </a:bodyPr>
          <a:lstStyle/>
          <a:p>
            <a:pPr algn="just"/>
            <a:r>
              <a:rPr lang="en-US" sz="1000" dirty="0" smtClean="0"/>
              <a:t>Has trained over 1300 business coaches in the United States, Canada, Mexico, UK, Ireland, Australia, New Zealand. Has mentored both independent business coaches and coaches from more than 8 major business coaching franchise systems and industry associations including </a:t>
            </a:r>
            <a:r>
              <a:rPr lang="en-US" sz="1000" dirty="0" err="1" smtClean="0"/>
              <a:t>ActionCOACH</a:t>
            </a:r>
            <a:r>
              <a:rPr lang="en-US" sz="1000" dirty="0" smtClean="0"/>
              <a:t>, Focal Point, Sales Partners World Wide, </a:t>
            </a:r>
            <a:r>
              <a:rPr lang="en-US" sz="1000" dirty="0" err="1" smtClean="0"/>
              <a:t>AdviCoach</a:t>
            </a:r>
            <a:r>
              <a:rPr lang="en-US" sz="1000" dirty="0" smtClean="0"/>
              <a:t>, The Entrepreneur’s Source, The Professional Business Coach Alliance, Gazelles, BusienssCoach.com and others. Developed, copyrighted, and trademarked his unique business coaching system including The 5 Steps to Business Freedom™, The 21 Silver Bullets™, The Marketing Machine™, The 5 Step Follow Up System™, and The 100% Sales Process™.</a:t>
            </a:r>
          </a:p>
          <a:p>
            <a:pPr algn="just"/>
            <a:endParaRPr lang="en-US" sz="1000" dirty="0"/>
          </a:p>
        </p:txBody>
      </p:sp>
      <p:sp>
        <p:nvSpPr>
          <p:cNvPr id="21" name="TextBox 20"/>
          <p:cNvSpPr txBox="1"/>
          <p:nvPr/>
        </p:nvSpPr>
        <p:spPr>
          <a:xfrm>
            <a:off x="293510" y="3794256"/>
            <a:ext cx="694188" cy="1107996"/>
          </a:xfrm>
          <a:prstGeom prst="rect">
            <a:avLst/>
          </a:prstGeom>
          <a:noFill/>
        </p:spPr>
        <p:txBody>
          <a:bodyPr wrap="square" rtlCol="0">
            <a:spAutoFit/>
          </a:bodyPr>
          <a:lstStyle/>
          <a:p>
            <a:r>
              <a:rPr lang="en-US" sz="6600" dirty="0" smtClean="0">
                <a:solidFill>
                  <a:srgbClr val="FFFFFF"/>
                </a:solidFill>
                <a:latin typeface="Arial"/>
                <a:cs typeface="Arial"/>
              </a:rPr>
              <a:t>2</a:t>
            </a:r>
            <a:endParaRPr lang="en-US" sz="6600" dirty="0">
              <a:solidFill>
                <a:srgbClr val="FFFFFF"/>
              </a:solidFill>
              <a:latin typeface="Arial"/>
              <a:cs typeface="Arial"/>
            </a:endParaRPr>
          </a:p>
        </p:txBody>
      </p:sp>
      <p:sp>
        <p:nvSpPr>
          <p:cNvPr id="23" name="TextBox 22"/>
          <p:cNvSpPr txBox="1"/>
          <p:nvPr/>
        </p:nvSpPr>
        <p:spPr>
          <a:xfrm>
            <a:off x="1258589" y="4029635"/>
            <a:ext cx="5455826" cy="1323439"/>
          </a:xfrm>
          <a:prstGeom prst="rect">
            <a:avLst/>
          </a:prstGeom>
          <a:noFill/>
        </p:spPr>
        <p:txBody>
          <a:bodyPr wrap="square" rtlCol="0">
            <a:spAutoFit/>
          </a:bodyPr>
          <a:lstStyle/>
          <a:p>
            <a:pPr algn="just"/>
            <a:r>
              <a:rPr lang="en-US" sz="1000" dirty="0" smtClean="0"/>
              <a:t>In just 1.5 years, successfully re-engineered and re-launched a failing business coaching brand in partnership with a multi-brand franchisor. Participated in the sale of $1,500,000 USD of regional development and single unit franchise awards in the U.S. and Ireland, making this business coaching brand the hottest selling brand in the franchisor's suite of coaching concepts and representing a 222% increase in franchise sales. In just 1.5 years, grew the brand from 13 active units to 41 active units and increased business coaching royalty revenue by over 400%. Improved the new franchisee failure rate from 57% to 4%.</a:t>
            </a:r>
          </a:p>
          <a:p>
            <a:pPr algn="just"/>
            <a:endParaRPr lang="en-US" sz="1000" dirty="0"/>
          </a:p>
        </p:txBody>
      </p:sp>
      <p:sp>
        <p:nvSpPr>
          <p:cNvPr id="24" name="TextBox 23"/>
          <p:cNvSpPr txBox="1"/>
          <p:nvPr/>
        </p:nvSpPr>
        <p:spPr>
          <a:xfrm>
            <a:off x="293510" y="5257818"/>
            <a:ext cx="694188" cy="1107996"/>
          </a:xfrm>
          <a:prstGeom prst="rect">
            <a:avLst/>
          </a:prstGeom>
          <a:noFill/>
        </p:spPr>
        <p:txBody>
          <a:bodyPr wrap="square" rtlCol="0">
            <a:spAutoFit/>
          </a:bodyPr>
          <a:lstStyle/>
          <a:p>
            <a:r>
              <a:rPr lang="en-US" sz="6600" dirty="0" smtClean="0">
                <a:solidFill>
                  <a:srgbClr val="FFFFFF"/>
                </a:solidFill>
                <a:latin typeface="Arial"/>
                <a:cs typeface="Arial"/>
              </a:rPr>
              <a:t>3</a:t>
            </a:r>
            <a:endParaRPr lang="en-US" sz="6600" dirty="0">
              <a:solidFill>
                <a:srgbClr val="FFFFFF"/>
              </a:solidFill>
              <a:latin typeface="Arial"/>
              <a:cs typeface="Arial"/>
            </a:endParaRPr>
          </a:p>
        </p:txBody>
      </p:sp>
      <p:sp>
        <p:nvSpPr>
          <p:cNvPr id="26" name="TextBox 25"/>
          <p:cNvSpPr txBox="1"/>
          <p:nvPr/>
        </p:nvSpPr>
        <p:spPr>
          <a:xfrm>
            <a:off x="1258135" y="5388902"/>
            <a:ext cx="5455826" cy="1785104"/>
          </a:xfrm>
          <a:prstGeom prst="rect">
            <a:avLst/>
          </a:prstGeom>
          <a:noFill/>
        </p:spPr>
        <p:txBody>
          <a:bodyPr wrap="square" rtlCol="0">
            <a:spAutoFit/>
          </a:bodyPr>
          <a:lstStyle/>
          <a:p>
            <a:pPr algn="just"/>
            <a:r>
              <a:rPr lang="en-US" sz="1000" dirty="0" smtClean="0"/>
              <a:t>As the first </a:t>
            </a:r>
            <a:r>
              <a:rPr lang="en-US" sz="1000" dirty="0" err="1" smtClean="0"/>
              <a:t>ActionCOACH</a:t>
            </a:r>
            <a:r>
              <a:rPr lang="en-US" sz="1000" dirty="0" smtClean="0"/>
              <a:t> franchisee on the East Coast in 2001, led the growth of the system from 20 to more than 200 U.S. Action business coaches by the end of 2005. Founded the largest and most profitable business coaching firm in North America with an average annual growth rate of 140% per year, $1 million USD in revenue and discretionary cash flow in excess of 20% in 2004. Sold the firm and seven business coaching franchises in 2005 to four associates for $1 million USD, realizing an 800% return on invested capital and completing the first successful transfer of a business coaching firm as a going concern in the history of the business coaching franchise industry. Has personally coached over 140 small to medium sized enterprises honing his ability to rapidly deploy strategies to enhance business profitability and excellent returns for owners and investors. Received the 2005 International Franchising Association, Franchisee of the Year Award (www.franchise.org)</a:t>
            </a:r>
          </a:p>
          <a:p>
            <a:pPr algn="just"/>
            <a:endParaRPr lang="en-US" sz="1000" dirty="0"/>
          </a:p>
        </p:txBody>
      </p:sp>
      <p:sp>
        <p:nvSpPr>
          <p:cNvPr id="27" name="TextBox 26"/>
          <p:cNvSpPr txBox="1"/>
          <p:nvPr/>
        </p:nvSpPr>
        <p:spPr>
          <a:xfrm>
            <a:off x="293510" y="6527471"/>
            <a:ext cx="694188" cy="1107996"/>
          </a:xfrm>
          <a:prstGeom prst="rect">
            <a:avLst/>
          </a:prstGeom>
          <a:noFill/>
        </p:spPr>
        <p:txBody>
          <a:bodyPr wrap="square" rtlCol="0">
            <a:spAutoFit/>
          </a:bodyPr>
          <a:lstStyle/>
          <a:p>
            <a:r>
              <a:rPr lang="en-US" sz="6600" dirty="0" smtClean="0">
                <a:solidFill>
                  <a:srgbClr val="FFFFFF"/>
                </a:solidFill>
                <a:latin typeface="Arial"/>
                <a:cs typeface="Arial"/>
              </a:rPr>
              <a:t>4</a:t>
            </a:r>
            <a:endParaRPr lang="en-US" sz="6600" dirty="0">
              <a:solidFill>
                <a:srgbClr val="FFFFFF"/>
              </a:solidFill>
              <a:latin typeface="Arial"/>
              <a:cs typeface="Arial"/>
            </a:endParaRPr>
          </a:p>
        </p:txBody>
      </p:sp>
      <p:sp>
        <p:nvSpPr>
          <p:cNvPr id="29" name="TextBox 28"/>
          <p:cNvSpPr txBox="1"/>
          <p:nvPr/>
        </p:nvSpPr>
        <p:spPr>
          <a:xfrm>
            <a:off x="1258589" y="7253473"/>
            <a:ext cx="5455826" cy="707886"/>
          </a:xfrm>
          <a:prstGeom prst="rect">
            <a:avLst/>
          </a:prstGeom>
          <a:noFill/>
        </p:spPr>
        <p:txBody>
          <a:bodyPr wrap="square" rtlCol="0">
            <a:spAutoFit/>
          </a:bodyPr>
          <a:lstStyle/>
          <a:p>
            <a:pPr algn="just"/>
            <a:r>
              <a:rPr lang="en-US" sz="1000" dirty="0" smtClean="0"/>
              <a:t>Happily married to Deborah with whom he is raising four children: Jeremiah, Hannah, Judah, and Josiah. Voracious reader of titles on business leadership and management, investing, real estate, politics, economics, theology, philosophy, and spirituality. Avid composer and music lover. Leader of a local, gigging jazz-fusion band. Enjoys running, coaching soccer and healthy eating!</a:t>
            </a:r>
            <a:endParaRPr lang="en-US" sz="1000" dirty="0"/>
          </a:p>
        </p:txBody>
      </p:sp>
      <p:sp>
        <p:nvSpPr>
          <p:cNvPr id="34" name="TextBox 33"/>
          <p:cNvSpPr txBox="1"/>
          <p:nvPr/>
        </p:nvSpPr>
        <p:spPr>
          <a:xfrm>
            <a:off x="1258589" y="2405402"/>
            <a:ext cx="5488394" cy="338554"/>
          </a:xfrm>
          <a:prstGeom prst="rect">
            <a:avLst/>
          </a:prstGeom>
          <a:noFill/>
        </p:spPr>
        <p:txBody>
          <a:bodyPr wrap="square" rtlCol="0">
            <a:spAutoFit/>
          </a:bodyPr>
          <a:lstStyle/>
          <a:p>
            <a:r>
              <a:rPr lang="en-US" sz="1600" b="1" i="1" spc="-150" dirty="0" smtClean="0">
                <a:solidFill>
                  <a:schemeClr val="accent1">
                    <a:lumMod val="50000"/>
                  </a:schemeClr>
                </a:solidFill>
                <a:latin typeface="Arial"/>
                <a:cs typeface="Arial"/>
              </a:rPr>
              <a:t>Founder and President of The Coaches’ Coach. (2005 to Present)</a:t>
            </a:r>
            <a:endParaRPr lang="en-US" sz="1600" b="1" i="1" spc="-150" dirty="0">
              <a:solidFill>
                <a:schemeClr val="accent1">
                  <a:lumMod val="50000"/>
                </a:schemeClr>
              </a:solidFill>
              <a:latin typeface="Arial"/>
              <a:cs typeface="Arial"/>
            </a:endParaRPr>
          </a:p>
        </p:txBody>
      </p:sp>
      <p:sp>
        <p:nvSpPr>
          <p:cNvPr id="35" name="TextBox 34"/>
          <p:cNvSpPr txBox="1"/>
          <p:nvPr/>
        </p:nvSpPr>
        <p:spPr>
          <a:xfrm>
            <a:off x="1258589" y="3808710"/>
            <a:ext cx="5488394" cy="338554"/>
          </a:xfrm>
          <a:prstGeom prst="rect">
            <a:avLst/>
          </a:prstGeom>
          <a:noFill/>
        </p:spPr>
        <p:txBody>
          <a:bodyPr wrap="square" rtlCol="0">
            <a:spAutoFit/>
          </a:bodyPr>
          <a:lstStyle/>
          <a:p>
            <a:r>
              <a:rPr lang="en-US" sz="1600" b="1" i="1" spc="-150" dirty="0" smtClean="0">
                <a:solidFill>
                  <a:schemeClr val="accent1">
                    <a:lumMod val="50000"/>
                  </a:schemeClr>
                </a:solidFill>
                <a:latin typeface="Arial"/>
                <a:cs typeface="Arial"/>
              </a:rPr>
              <a:t>Former Business Coaching Franchise Executive. (2008 to 2009)</a:t>
            </a:r>
            <a:endParaRPr lang="en-US" sz="1600" b="1" i="1" spc="-150" dirty="0">
              <a:solidFill>
                <a:schemeClr val="accent1">
                  <a:lumMod val="50000"/>
                </a:schemeClr>
              </a:solidFill>
              <a:latin typeface="Arial"/>
              <a:cs typeface="Arial"/>
            </a:endParaRPr>
          </a:p>
        </p:txBody>
      </p:sp>
      <p:sp>
        <p:nvSpPr>
          <p:cNvPr id="36" name="TextBox 35"/>
          <p:cNvSpPr txBox="1"/>
          <p:nvPr/>
        </p:nvSpPr>
        <p:spPr>
          <a:xfrm>
            <a:off x="1258589" y="5144727"/>
            <a:ext cx="5105884" cy="338554"/>
          </a:xfrm>
          <a:prstGeom prst="rect">
            <a:avLst/>
          </a:prstGeom>
          <a:noFill/>
        </p:spPr>
        <p:txBody>
          <a:bodyPr wrap="square" rtlCol="0">
            <a:spAutoFit/>
          </a:bodyPr>
          <a:lstStyle/>
          <a:p>
            <a:r>
              <a:rPr lang="en-US" sz="1600" b="1" i="1" spc="-150" dirty="0" smtClean="0">
                <a:solidFill>
                  <a:schemeClr val="accent1">
                    <a:lumMod val="50000"/>
                  </a:schemeClr>
                </a:solidFill>
                <a:latin typeface="Arial"/>
                <a:cs typeface="Arial"/>
              </a:rPr>
              <a:t>Former Business Coaching Franchisee. (2001 to 2005)</a:t>
            </a:r>
            <a:endParaRPr lang="en-US" sz="1600" b="1" i="1" spc="-150" dirty="0">
              <a:solidFill>
                <a:schemeClr val="accent1">
                  <a:lumMod val="50000"/>
                </a:schemeClr>
              </a:solidFill>
              <a:latin typeface="Arial"/>
              <a:cs typeface="Arial"/>
            </a:endParaRPr>
          </a:p>
        </p:txBody>
      </p:sp>
      <p:sp>
        <p:nvSpPr>
          <p:cNvPr id="37" name="TextBox 36"/>
          <p:cNvSpPr txBox="1"/>
          <p:nvPr/>
        </p:nvSpPr>
        <p:spPr>
          <a:xfrm>
            <a:off x="1258589" y="7020411"/>
            <a:ext cx="5105884" cy="369332"/>
          </a:xfrm>
          <a:prstGeom prst="rect">
            <a:avLst/>
          </a:prstGeom>
          <a:noFill/>
        </p:spPr>
        <p:txBody>
          <a:bodyPr wrap="square" rtlCol="0">
            <a:spAutoFit/>
          </a:bodyPr>
          <a:lstStyle/>
          <a:p>
            <a:r>
              <a:rPr lang="en-US" sz="1800" b="1" i="1" spc="-150" dirty="0" smtClean="0">
                <a:solidFill>
                  <a:schemeClr val="accent1">
                    <a:lumMod val="50000"/>
                  </a:schemeClr>
                </a:solidFill>
                <a:latin typeface="Arial"/>
                <a:cs typeface="Arial"/>
              </a:rPr>
              <a:t>Devoted Family Man and Hobbyist. (1993 to Present)</a:t>
            </a:r>
            <a:endParaRPr lang="en-US" sz="1800" b="1" i="1" spc="-150" dirty="0">
              <a:solidFill>
                <a:schemeClr val="accent1">
                  <a:lumMod val="50000"/>
                </a:schemeClr>
              </a:solidFill>
              <a:latin typeface="Arial"/>
              <a:cs typeface="Arial"/>
            </a:endParaRPr>
          </a:p>
        </p:txBody>
      </p:sp>
      <p:sp>
        <p:nvSpPr>
          <p:cNvPr id="38" name="Rectangle 37"/>
          <p:cNvSpPr/>
          <p:nvPr/>
        </p:nvSpPr>
        <p:spPr>
          <a:xfrm>
            <a:off x="-11758" y="8160664"/>
            <a:ext cx="6869758" cy="995095"/>
          </a:xfrm>
          <a:prstGeom prst="rect">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1072229" y="1615619"/>
            <a:ext cx="3751333" cy="584776"/>
          </a:xfrm>
          <a:prstGeom prst="rect">
            <a:avLst/>
          </a:prstGeom>
          <a:noFill/>
        </p:spPr>
        <p:txBody>
          <a:bodyPr wrap="square" rtlCol="0">
            <a:spAutoFit/>
          </a:bodyPr>
          <a:lstStyle/>
          <a:p>
            <a:r>
              <a:rPr lang="en-US" sz="3200" b="1" spc="-150" dirty="0" smtClean="0">
                <a:solidFill>
                  <a:srgbClr val="FF6600"/>
                </a:solidFill>
                <a:latin typeface="Arial"/>
                <a:cs typeface="Arial"/>
              </a:rPr>
              <a:t>Eric </a:t>
            </a:r>
            <a:r>
              <a:rPr lang="en-US" sz="3200" b="1" spc="-150" dirty="0" err="1" smtClean="0">
                <a:solidFill>
                  <a:srgbClr val="FF6600"/>
                </a:solidFill>
                <a:latin typeface="Arial"/>
                <a:cs typeface="Arial"/>
              </a:rPr>
              <a:t>Dombach</a:t>
            </a:r>
            <a:endParaRPr lang="en-US" sz="3200" b="1" spc="-150" dirty="0">
              <a:solidFill>
                <a:srgbClr val="FF6600"/>
              </a:solidFill>
              <a:latin typeface="Arial"/>
              <a:cs typeface="Arial"/>
            </a:endParaRPr>
          </a:p>
        </p:txBody>
      </p:sp>
      <p:sp>
        <p:nvSpPr>
          <p:cNvPr id="46" name="TextBox 45"/>
          <p:cNvSpPr txBox="1"/>
          <p:nvPr/>
        </p:nvSpPr>
        <p:spPr>
          <a:xfrm>
            <a:off x="47039" y="8238344"/>
            <a:ext cx="4022041" cy="261610"/>
          </a:xfrm>
          <a:prstGeom prst="rect">
            <a:avLst/>
          </a:prstGeom>
          <a:noFill/>
          <a:ln>
            <a:noFill/>
          </a:ln>
        </p:spPr>
        <p:txBody>
          <a:bodyPr wrap="square" rtlCol="0">
            <a:spAutoFit/>
          </a:bodyPr>
          <a:lstStyle/>
          <a:p>
            <a:r>
              <a:rPr lang="en-US" sz="1100" dirty="0" smtClean="0">
                <a:solidFill>
                  <a:schemeClr val="bg1"/>
                </a:solidFill>
                <a:latin typeface="Arial"/>
                <a:cs typeface="Arial"/>
              </a:rPr>
              <a:t>Schedule Your “Cash &amp; Clients Strategy Session” Today!</a:t>
            </a:r>
            <a:endParaRPr lang="en-US" sz="1100" dirty="0">
              <a:solidFill>
                <a:schemeClr val="bg1"/>
              </a:solidFill>
              <a:latin typeface="Arial"/>
              <a:cs typeface="Arial"/>
            </a:endParaRPr>
          </a:p>
        </p:txBody>
      </p:sp>
      <p:sp>
        <p:nvSpPr>
          <p:cNvPr id="47" name="TextBox 46"/>
          <p:cNvSpPr txBox="1"/>
          <p:nvPr/>
        </p:nvSpPr>
        <p:spPr>
          <a:xfrm>
            <a:off x="47038" y="8409162"/>
            <a:ext cx="3151211" cy="461665"/>
          </a:xfrm>
          <a:prstGeom prst="rect">
            <a:avLst/>
          </a:prstGeom>
          <a:noFill/>
        </p:spPr>
        <p:txBody>
          <a:bodyPr wrap="square" rtlCol="0">
            <a:spAutoFit/>
          </a:bodyPr>
          <a:lstStyle/>
          <a:p>
            <a:r>
              <a:rPr lang="en-US" sz="2400" b="1" i="1" dirty="0" smtClean="0">
                <a:solidFill>
                  <a:schemeClr val="accent3"/>
                </a:solidFill>
                <a:latin typeface="Arial"/>
                <a:cs typeface="Arial"/>
              </a:rPr>
              <a:t>+1 (717) 201-5579</a:t>
            </a:r>
            <a:endParaRPr lang="en-US" sz="2400" b="1" i="1" dirty="0">
              <a:solidFill>
                <a:schemeClr val="accent3"/>
              </a:solidFill>
              <a:latin typeface="Arial"/>
              <a:cs typeface="Arial"/>
            </a:endParaRPr>
          </a:p>
        </p:txBody>
      </p:sp>
      <p:sp>
        <p:nvSpPr>
          <p:cNvPr id="48" name="TextBox 47"/>
          <p:cNvSpPr txBox="1"/>
          <p:nvPr/>
        </p:nvSpPr>
        <p:spPr>
          <a:xfrm>
            <a:off x="49202" y="8764254"/>
            <a:ext cx="4409341" cy="261610"/>
          </a:xfrm>
          <a:prstGeom prst="rect">
            <a:avLst/>
          </a:prstGeom>
          <a:noFill/>
          <a:ln>
            <a:noFill/>
          </a:ln>
        </p:spPr>
        <p:txBody>
          <a:bodyPr wrap="square" rtlCol="0">
            <a:spAutoFit/>
          </a:bodyPr>
          <a:lstStyle/>
          <a:p>
            <a:r>
              <a:rPr lang="en-US" sz="1100" dirty="0" smtClean="0">
                <a:solidFill>
                  <a:schemeClr val="bg1"/>
                </a:solidFill>
                <a:latin typeface="Arial"/>
                <a:cs typeface="Arial"/>
              </a:rPr>
              <a:t>http://www.mycoachescoach.com</a:t>
            </a:r>
            <a:endParaRPr lang="en-US" sz="1100" dirty="0">
              <a:solidFill>
                <a:schemeClr val="bg1"/>
              </a:solidFill>
              <a:latin typeface="Arial"/>
              <a:cs typeface="Arial"/>
            </a:endParaRPr>
          </a:p>
        </p:txBody>
      </p:sp>
      <p:sp>
        <p:nvSpPr>
          <p:cNvPr id="50" name="TextBox 49"/>
          <p:cNvSpPr txBox="1"/>
          <p:nvPr/>
        </p:nvSpPr>
        <p:spPr>
          <a:xfrm>
            <a:off x="5044299" y="2046762"/>
            <a:ext cx="1375259" cy="246221"/>
          </a:xfrm>
          <a:prstGeom prst="rect">
            <a:avLst/>
          </a:prstGeom>
          <a:noFill/>
        </p:spPr>
        <p:txBody>
          <a:bodyPr wrap="square" rtlCol="0">
            <a:spAutoFit/>
          </a:bodyPr>
          <a:lstStyle/>
          <a:p>
            <a:pPr algn="ctr">
              <a:lnSpc>
                <a:spcPct val="80000"/>
              </a:lnSpc>
            </a:pPr>
            <a:r>
              <a:rPr lang="en-US" sz="1200" b="1" i="1" dirty="0" smtClean="0">
                <a:solidFill>
                  <a:schemeClr val="accent1">
                    <a:lumMod val="50000"/>
                  </a:schemeClr>
                </a:solidFill>
                <a:latin typeface="Garamond"/>
                <a:cs typeface="Garamond"/>
              </a:rPr>
              <a:t>Eric </a:t>
            </a:r>
            <a:r>
              <a:rPr lang="en-US" sz="1200" b="1" i="1" dirty="0" err="1" smtClean="0">
                <a:solidFill>
                  <a:schemeClr val="accent1">
                    <a:lumMod val="50000"/>
                  </a:schemeClr>
                </a:solidFill>
                <a:latin typeface="Garamond"/>
                <a:cs typeface="Garamond"/>
              </a:rPr>
              <a:t>Dombach</a:t>
            </a:r>
            <a:endParaRPr lang="en-US" sz="1200" b="1" i="1" dirty="0">
              <a:solidFill>
                <a:schemeClr val="accent1">
                  <a:lumMod val="50000"/>
                </a:schemeClr>
              </a:solidFill>
              <a:latin typeface="Garamond"/>
              <a:cs typeface="Garamond"/>
            </a:endParaRPr>
          </a:p>
        </p:txBody>
      </p:sp>
      <p:pic>
        <p:nvPicPr>
          <p:cNvPr id="41" name="Picture 40" descr="EricTCC2_headshot (2).jpg"/>
          <p:cNvPicPr/>
          <p:nvPr/>
        </p:nvPicPr>
        <p:blipFill>
          <a:blip r:embed="rId3" cstate="print"/>
          <a:stretch>
            <a:fillRect/>
          </a:stretch>
        </p:blipFill>
        <p:spPr>
          <a:xfrm>
            <a:off x="5158461" y="415901"/>
            <a:ext cx="1206012" cy="1664677"/>
          </a:xfrm>
          <a:prstGeom prst="rect">
            <a:avLst/>
          </a:prstGeom>
        </p:spPr>
      </p:pic>
      <p:pic>
        <p:nvPicPr>
          <p:cNvPr id="42" name="Picture 41" descr="TCC_logo_actual_TRANS_WHITE.png"/>
          <p:cNvPicPr>
            <a:picLocks noChangeAspect="1"/>
          </p:cNvPicPr>
          <p:nvPr/>
        </p:nvPicPr>
        <p:blipFill>
          <a:blip r:embed="rId4"/>
          <a:stretch>
            <a:fillRect/>
          </a:stretch>
        </p:blipFill>
        <p:spPr>
          <a:xfrm>
            <a:off x="5404540" y="8306983"/>
            <a:ext cx="1342443" cy="622292"/>
          </a:xfrm>
          <a:prstGeom prst="rect">
            <a:avLst/>
          </a:prstGeom>
        </p:spPr>
      </p:pic>
    </p:spTree>
    <p:extLst>
      <p:ext uri="{BB962C8B-B14F-4D97-AF65-F5344CB8AC3E}">
        <p14:creationId xmlns:p14="http://schemas.microsoft.com/office/powerpoint/2010/main" val="34917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4618</TotalTime>
  <Words>1075</Words>
  <Application>Microsoft Macintosh PowerPoint</Application>
  <PresentationFormat>Letter Paper (8.5x11 in)</PresentationFormat>
  <Paragraphs>44</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The Business Wealth Club,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Cody</dc:creator>
  <cp:lastModifiedBy>Eric Dombach</cp:lastModifiedBy>
  <cp:revision>47</cp:revision>
  <dcterms:created xsi:type="dcterms:W3CDTF">2011-05-29T17:47:06Z</dcterms:created>
  <dcterms:modified xsi:type="dcterms:W3CDTF">2014-09-14T14:02:55Z</dcterms:modified>
</cp:coreProperties>
</file>